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53.xml.rels" ContentType="application/vnd.openxmlformats-package.relationships+xml"/>
  <Override PartName="/ppt/notesSlides/_rels/notesSlide47.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61.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4.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46.xml.rels" ContentType="application/vnd.openxmlformats-package.relationships+xml"/>
  <Override PartName="/ppt/notesSlides/_rels/notesSlide9.xml.rels" ContentType="application/vnd.openxmlformats-package.relationships+xml"/>
  <Override PartName="/ppt/notesSlides/notesSlide45.xml" ContentType="application/vnd.openxmlformats-officedocument.presentationml.notesSlide+xml"/>
  <Override PartName="/ppt/notesSlides/notesSlide10.xml" ContentType="application/vnd.openxmlformats-officedocument.presentationml.notesSlide+xml"/>
  <Override PartName="/ppt/notesSlides/notesSlide44.xml" ContentType="application/vnd.openxmlformats-officedocument.presentationml.notesSlide+xml"/>
  <Override PartName="/ppt/notesSlides/notesSlide17.xml" ContentType="application/vnd.openxmlformats-officedocument.presentationml.notesSlide+xml"/>
  <Override PartName="/ppt/notesSlides/notesSlide61.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46.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47.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20.jpeg" ContentType="image/jpeg"/>
  <Override PartName="/ppt/media/image54.jpeg" ContentType="image/jpeg"/>
  <Override PartName="/ppt/media/image33.png" ContentType="image/png"/>
  <Override PartName="/ppt/media/image53.jpeg" ContentType="image/jpeg"/>
  <Override PartName="/ppt/media/image23.png" ContentType="image/png"/>
  <Override PartName="/ppt/media/image52.png" ContentType="image/png"/>
  <Override PartName="/ppt/media/image51.png" ContentType="image/png"/>
  <Override PartName="/ppt/media/image4.jpeg" ContentType="image/jpeg"/>
  <Override PartName="/ppt/media/image50.png" ContentType="image/png"/>
  <Override PartName="/ppt/media/image46.png" ContentType="image/png"/>
  <Override PartName="/ppt/media/image45.png" ContentType="image/png"/>
  <Override PartName="/ppt/media/image43.png" ContentType="image/png"/>
  <Override PartName="/ppt/media/image41.jpeg" ContentType="image/jpeg"/>
  <Override PartName="/ppt/media/image66.png" ContentType="image/png"/>
  <Override PartName="/ppt/media/image39.png" ContentType="image/png"/>
  <Override PartName="/ppt/media/image64.jpeg" ContentType="image/jpeg"/>
  <Override PartName="/ppt/media/image32.png" ContentType="image/png"/>
  <Override PartName="/ppt/media/image31.jpeg" ContentType="image/jpeg"/>
  <Override PartName="/ppt/media/image30.jpeg" ContentType="image/jpeg"/>
  <Override PartName="/ppt/media/image44.png" ContentType="image/png"/>
  <Override PartName="/ppt/media/image13.jpeg" ContentType="image/jpeg"/>
  <Override PartName="/ppt/media/image35.png" ContentType="image/png"/>
  <Override PartName="/ppt/media/image5.png" ContentType="image/png"/>
  <Override PartName="/ppt/media/image17.png" ContentType="image/png"/>
  <Override PartName="/ppt/media/image82.png" ContentType="image/png"/>
  <Override PartName="/ppt/media/image38.jpeg" ContentType="image/jpeg"/>
  <Override PartName="/ppt/media/image72.png" ContentType="image/png"/>
  <Override PartName="/ppt/media/image28.png" ContentType="image/png"/>
  <Override PartName="/ppt/media/image93.png" ContentType="image/png"/>
  <Override PartName="/ppt/media/image8.png" ContentType="image/png"/>
  <Override PartName="/ppt/media/image85.png" ContentType="image/png"/>
  <Override PartName="/ppt/media/image49.png" ContentType="image/png"/>
  <Override PartName="/ppt/media/image12.png" ContentType="image/png"/>
  <Override PartName="/ppt/media/image22.png" ContentType="image/png"/>
  <Override PartName="/ppt/media/image59.png" ContentType="image/png"/>
  <Override PartName="/ppt/media/image61.png" ContentType="image/png"/>
  <Override PartName="/ppt/media/image26.jpeg" ContentType="image/jpeg"/>
  <Override PartName="/ppt/media/image94.jpeg" ContentType="image/jpeg"/>
  <Override PartName="/ppt/media/image42.png" ContentType="image/png"/>
  <Override PartName="/ppt/media/image27.png" ContentType="image/png"/>
  <Override PartName="/ppt/media/image92.png" ContentType="image/png"/>
  <Override PartName="/ppt/media/image60.png" ContentType="image/png"/>
  <Override PartName="/ppt/media/image62.png" ContentType="image/png"/>
  <Override PartName="/ppt/media/image80.jpeg" ContentType="image/jpeg"/>
  <Override PartName="/ppt/media/image65.png" ContentType="image/png"/>
  <Override PartName="/ppt/media/image67.png" ContentType="image/png"/>
  <Override PartName="/ppt/media/image24.png" ContentType="image/png"/>
  <Override PartName="/ppt/media/image68.jpeg" ContentType="image/jpeg"/>
  <Override PartName="/ppt/media/image69.png" ContentType="image/png"/>
  <Override PartName="/ppt/media/image70.png" ContentType="image/png"/>
  <Override PartName="/ppt/media/image91.png" ContentType="image/png"/>
  <Override PartName="/ppt/media/image89.png" ContentType="image/png"/>
  <Override PartName="/ppt/media/image77.png" ContentType="image/png"/>
  <Override PartName="/ppt/media/image40.png" ContentType="image/png"/>
  <Override PartName="/ppt/media/image88.png" ContentType="image/png"/>
  <Override PartName="/ppt/media/image76.png" ContentType="image/png"/>
  <Override PartName="/ppt/media/image87.png" ContentType="image/png"/>
  <Override PartName="/ppt/media/image74.jpeg" ContentType="image/jpeg"/>
  <Override PartName="/ppt/media/image81.jpeg" ContentType="image/jpeg"/>
  <Override PartName="/ppt/media/image75.png" ContentType="image/png"/>
  <Override PartName="/ppt/media/image86.png" ContentType="image/png"/>
  <Override PartName="/ppt/media/image78.jpeg" ContentType="image/jpeg"/>
  <Override PartName="/ppt/media/image73.png" ContentType="image/png"/>
  <Override PartName="/ppt/media/image71.jpeg" ContentType="image/jpeg"/>
  <Override PartName="/ppt/media/image58.png" ContentType="image/png"/>
  <Override PartName="/ppt/media/image16.jpeg" ContentType="image/jpeg"/>
  <Override PartName="/ppt/media/image15.jpeg" ContentType="image/jpeg"/>
  <Override PartName="/ppt/media/image14.png" ContentType="image/png"/>
  <Override PartName="/ppt/media/image10.jpeg" ContentType="image/jpeg"/>
  <Override PartName="/ppt/media/image2.jpeg" ContentType="image/jpeg"/>
  <Override PartName="/ppt/media/image57.png" ContentType="image/png"/>
  <Override PartName="/ppt/media/image3.png" ContentType="image/png"/>
  <Override PartName="/ppt/media/image11.png" ContentType="image/png"/>
  <Override PartName="/ppt/media/image36.png" ContentType="image/png"/>
  <Override PartName="/ppt/media/image9.jpeg" ContentType="image/jpeg"/>
  <Override PartName="/ppt/media/image48.png" ContentType="image/png"/>
  <Override PartName="/ppt/media/image90.png" ContentType="image/png"/>
  <Override PartName="/ppt/media/image25.png" ContentType="image/png"/>
  <Override PartName="/ppt/media/image19.jpeg" ContentType="image/jpeg"/>
  <Override PartName="/ppt/media/image63.jpeg" ContentType="image/jpeg"/>
  <Override PartName="/ppt/media/image29.png" ContentType="image/png"/>
  <Override PartName="/ppt/media/image18.png" ContentType="image/png"/>
  <Override PartName="/ppt/media/image6.png" ContentType="image/png"/>
  <Override PartName="/ppt/media/image83.png" ContentType="image/png"/>
  <Override PartName="/ppt/media/image21.png" ContentType="image/png"/>
  <Override PartName="/ppt/media/image1.jpeg" ContentType="image/jpeg"/>
  <Override PartName="/ppt/media/image47.png" ContentType="image/png"/>
  <Override PartName="/ppt/media/image84.png" ContentType="image/png"/>
  <Override PartName="/ppt/media/image79.jpeg" ContentType="image/jpeg"/>
  <Override PartName="/ppt/media/image7.png" ContentType="image/png"/>
  <Override PartName="/ppt/media/image34.jpeg" ContentType="image/jpeg"/>
  <Override PartName="/ppt/media/image3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62" spc="-1" strike="noStrike">
                <a:solidFill>
                  <a:srgbClr val="595959"/>
                </a:solidFill>
                <a:latin typeface="Gill Sans MT"/>
              </a:defRPr>
            </a:pPr>
            <a:r>
              <a:rPr b="0" lang="en-US" sz="1862" spc="-1" strike="noStrike">
                <a:solidFill>
                  <a:srgbClr val="595959"/>
                </a:solidFill>
                <a:latin typeface="Gill Sans MT"/>
              </a:rPr>
              <a:t>Chart Title</a:t>
            </a:r>
          </a:p>
        </c:rich>
      </c:tx>
      <c:overlay val="0"/>
      <c:spPr>
        <a:noFill/>
        <a:ln w="0">
          <a:noFill/>
        </a:ln>
      </c:spPr>
    </c:title>
    <c:autoTitleDeleted val="0"/>
    <c:plotArea>
      <c:barChart>
        <c:barDir val="col"/>
        <c:grouping val="clustered"/>
        <c:varyColors val="0"/>
        <c:ser>
          <c:idx val="0"/>
          <c:order val="0"/>
          <c:tx>
            <c:strRef>
              <c:f>label 0</c:f>
              <c:strCache>
                <c:ptCount val="1"/>
                <c:pt idx="0">
                  <c:v>Proposed Work</c:v>
                </c:pt>
              </c:strCache>
            </c:strRef>
          </c:tx>
          <c:spPr>
            <a:solidFill>
              <a:srgbClr val="4472c4"/>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0</c:f>
              <c:numCache>
                <c:formatCode>General</c:formatCode>
                <c:ptCount val="4"/>
                <c:pt idx="0">
                  <c:v>100</c:v>
                </c:pt>
                <c:pt idx="1">
                  <c:v>100</c:v>
                </c:pt>
                <c:pt idx="2">
                  <c:v>100</c:v>
                </c:pt>
                <c:pt idx="3">
                  <c:v>100</c:v>
                </c:pt>
              </c:numCache>
            </c:numRef>
          </c:val>
        </c:ser>
        <c:ser>
          <c:idx val="1"/>
          <c:order val="1"/>
          <c:tx>
            <c:strRef>
              <c:f>label 1</c:f>
              <c:strCache>
                <c:ptCount val="1"/>
                <c:pt idx="0">
                  <c:v>ResNet-34</c:v>
                </c:pt>
              </c:strCache>
            </c:strRef>
          </c:tx>
          <c:spPr>
            <a:solidFill>
              <a:srgbClr val="ed7d31"/>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1</c:f>
              <c:numCache>
                <c:formatCode>General</c:formatCode>
                <c:ptCount val="4"/>
                <c:pt idx="0">
                  <c:v>96.77</c:v>
                </c:pt>
                <c:pt idx="1">
                  <c:v>100</c:v>
                </c:pt>
                <c:pt idx="2">
                  <c:v>98.36</c:v>
                </c:pt>
                <c:pt idx="3">
                  <c:v>98.33</c:v>
                </c:pt>
              </c:numCache>
            </c:numRef>
          </c:val>
        </c:ser>
        <c:ser>
          <c:idx val="2"/>
          <c:order val="2"/>
          <c:tx>
            <c:strRef>
              <c:f>label 2</c:f>
              <c:strCache>
                <c:ptCount val="1"/>
                <c:pt idx="0">
                  <c:v>ACoS Phase I</c:v>
                </c:pt>
              </c:strCache>
            </c:strRef>
          </c:tx>
          <c:spPr>
            <a:solidFill>
              <a:srgbClr val="a5a5a5"/>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2</c:f>
              <c:numCache>
                <c:formatCode>General</c:formatCode>
                <c:ptCount val="4"/>
                <c:pt idx="0">
                  <c:v>98.266</c:v>
                </c:pt>
                <c:pt idx="1">
                  <c:v>96.512</c:v>
                </c:pt>
                <c:pt idx="2">
                  <c:v>98.551</c:v>
                </c:pt>
                <c:pt idx="3">
                  <c:v>98.062</c:v>
                </c:pt>
              </c:numCache>
            </c:numRef>
          </c:val>
        </c:ser>
        <c:ser>
          <c:idx val="3"/>
          <c:order val="3"/>
          <c:tx>
            <c:strRef>
              <c:f>label 3</c:f>
              <c:strCache>
                <c:ptCount val="1"/>
                <c:pt idx="0">
                  <c:v>ResNet-50</c:v>
                </c:pt>
              </c:strCache>
            </c:strRef>
          </c:tx>
          <c:spPr>
            <a:solidFill>
              <a:srgbClr val="ffc000"/>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3</c:f>
              <c:numCache>
                <c:formatCode>General</c:formatCode>
                <c:ptCount val="4"/>
                <c:pt idx="0">
                  <c:v>95.24</c:v>
                </c:pt>
                <c:pt idx="1">
                  <c:v>100</c:v>
                </c:pt>
                <c:pt idx="2">
                  <c:v>97.56</c:v>
                </c:pt>
                <c:pt idx="3">
                  <c:v>97.5</c:v>
                </c:pt>
              </c:numCache>
            </c:numRef>
          </c:val>
        </c:ser>
        <c:ser>
          <c:idx val="4"/>
          <c:order val="4"/>
          <c:tx>
            <c:strRef>
              <c:f>label 4</c:f>
              <c:strCache>
                <c:ptCount val="1"/>
                <c:pt idx="0">
                  <c:v>GoogleNet</c:v>
                </c:pt>
              </c:strCache>
            </c:strRef>
          </c:tx>
          <c:spPr>
            <a:solidFill>
              <a:srgbClr val="5b9bd5"/>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4</c:f>
              <c:numCache>
                <c:formatCode>General</c:formatCode>
                <c:ptCount val="4"/>
                <c:pt idx="0">
                  <c:v>96.67</c:v>
                </c:pt>
                <c:pt idx="1">
                  <c:v>96.67</c:v>
                </c:pt>
                <c:pt idx="2">
                  <c:v>96.67</c:v>
                </c:pt>
                <c:pt idx="3">
                  <c:v>96.67</c:v>
                </c:pt>
              </c:numCache>
            </c:numRef>
          </c:val>
        </c:ser>
        <c:ser>
          <c:idx val="5"/>
          <c:order val="5"/>
          <c:tx>
            <c:strRef>
              <c:f>label 5</c:f>
              <c:strCache>
                <c:ptCount val="1"/>
                <c:pt idx="0">
                  <c:v>VGG-16</c:v>
                </c:pt>
              </c:strCache>
            </c:strRef>
          </c:tx>
          <c:spPr>
            <a:solidFill>
              <a:srgbClr val="70ad47"/>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5</c:f>
              <c:numCache>
                <c:formatCode>General</c:formatCode>
                <c:ptCount val="4"/>
                <c:pt idx="0">
                  <c:v>95.08</c:v>
                </c:pt>
                <c:pt idx="1">
                  <c:v>96.67</c:v>
                </c:pt>
                <c:pt idx="2">
                  <c:v>95.87</c:v>
                </c:pt>
                <c:pt idx="3">
                  <c:v>95.83</c:v>
                </c:pt>
              </c:numCache>
            </c:numRef>
          </c:val>
        </c:ser>
        <c:ser>
          <c:idx val="6"/>
          <c:order val="6"/>
          <c:tx>
            <c:strRef>
              <c:f>label 6</c:f>
              <c:strCache>
                <c:ptCount val="1"/>
                <c:pt idx="0">
                  <c:v>AlexNet </c:v>
                </c:pt>
              </c:strCache>
            </c:strRef>
          </c:tx>
          <c:spPr>
            <a:solidFill>
              <a:srgbClr val="264478"/>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6</c:f>
              <c:numCache>
                <c:formatCode>General</c:formatCode>
                <c:ptCount val="4"/>
                <c:pt idx="0">
                  <c:v>96.72</c:v>
                </c:pt>
                <c:pt idx="1">
                  <c:v>98.33</c:v>
                </c:pt>
                <c:pt idx="2">
                  <c:v>97.52</c:v>
                </c:pt>
                <c:pt idx="3">
                  <c:v>97.5</c:v>
                </c:pt>
              </c:numCache>
            </c:numRef>
          </c:val>
        </c:ser>
        <c:ser>
          <c:idx val="7"/>
          <c:order val="7"/>
          <c:tx>
            <c:strRef>
              <c:f>label 7</c:f>
              <c:strCache>
                <c:ptCount val="1"/>
                <c:pt idx="0">
                  <c:v>MobileNet-V2</c:v>
                </c:pt>
              </c:strCache>
            </c:strRef>
          </c:tx>
          <c:spPr>
            <a:solidFill>
              <a:srgbClr val="9e480e"/>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7</c:f>
              <c:numCache>
                <c:formatCode>General</c:formatCode>
                <c:ptCount val="4"/>
                <c:pt idx="0">
                  <c:v>98.24</c:v>
                </c:pt>
                <c:pt idx="1">
                  <c:v>93.33</c:v>
                </c:pt>
                <c:pt idx="2">
                  <c:v>95.73</c:v>
                </c:pt>
                <c:pt idx="3">
                  <c:v>95.83</c:v>
                </c:pt>
              </c:numCache>
            </c:numRef>
          </c:val>
        </c:ser>
        <c:ser>
          <c:idx val="8"/>
          <c:order val="8"/>
          <c:tx>
            <c:strRef>
              <c:f>label 8</c:f>
              <c:strCache>
                <c:ptCount val="1"/>
                <c:pt idx="0">
                  <c:v>Inception-V3</c:v>
                </c:pt>
              </c:strCache>
            </c:strRef>
          </c:tx>
          <c:spPr>
            <a:solidFill>
              <a:srgbClr val="636363"/>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8</c:f>
              <c:numCache>
                <c:formatCode>General</c:formatCode>
                <c:ptCount val="4"/>
                <c:pt idx="0">
                  <c:v>96.36</c:v>
                </c:pt>
                <c:pt idx="1">
                  <c:v>88.33</c:v>
                </c:pt>
                <c:pt idx="2">
                  <c:v>92.17</c:v>
                </c:pt>
                <c:pt idx="3">
                  <c:v>92.5</c:v>
                </c:pt>
              </c:numCache>
            </c:numRef>
          </c:val>
        </c:ser>
        <c:ser>
          <c:idx val="9"/>
          <c:order val="9"/>
          <c:tx>
            <c:strRef>
              <c:f>label 9</c:f>
              <c:strCache>
                <c:ptCount val="1"/>
                <c:pt idx="0">
                  <c:v>SqueezeNet</c:v>
                </c:pt>
              </c:strCache>
            </c:strRef>
          </c:tx>
          <c:spPr>
            <a:solidFill>
              <a:srgbClr val="997300"/>
            </a:solidFill>
            <a:ln w="0">
              <a:noFill/>
            </a:ln>
          </c:spPr>
          <c:invertIfNegative val="0"/>
          <c:dLbls>
            <c:txPr>
              <a:bodyPr wrap="square"/>
              <a:lstStyle/>
              <a:p>
                <a:pPr>
                  <a:defRPr b="0" sz="1000" spc="-1" strike="noStrike">
                    <a:solidFill>
                      <a:srgbClr val="000000"/>
                    </a:solidFill>
                    <a:latin typeface="Gill Sans MT"/>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precision</c:v>
                </c:pt>
                <c:pt idx="1">
                  <c:v>sensitivity</c:v>
                </c:pt>
                <c:pt idx="2">
                  <c:v>F1-score</c:v>
                </c:pt>
                <c:pt idx="3">
                  <c:v>accuracy</c:v>
                </c:pt>
              </c:strCache>
            </c:strRef>
          </c:cat>
          <c:val>
            <c:numRef>
              <c:f>9</c:f>
              <c:numCache>
                <c:formatCode>General</c:formatCode>
                <c:ptCount val="4"/>
                <c:pt idx="0">
                  <c:v>98.27</c:v>
                </c:pt>
                <c:pt idx="1">
                  <c:v>95</c:v>
                </c:pt>
                <c:pt idx="2">
                  <c:v>96.61</c:v>
                </c:pt>
                <c:pt idx="3">
                  <c:v>96.67</c:v>
                </c:pt>
              </c:numCache>
            </c:numRef>
          </c:val>
        </c:ser>
        <c:gapWidth val="219"/>
        <c:overlap val="-27"/>
        <c:axId val="10615798"/>
        <c:axId val="75935041"/>
      </c:barChart>
      <c:catAx>
        <c:axId val="10615798"/>
        <c:scaling>
          <c:orientation val="minMax"/>
        </c:scaling>
        <c:delete val="0"/>
        <c:axPos val="b"/>
        <c:numFmt formatCode="General" sourceLinked="0"/>
        <c:majorTickMark val="none"/>
        <c:minorTickMark val="none"/>
        <c:tickLblPos val="nextTo"/>
        <c:spPr>
          <a:ln cap="rnd" w="9360">
            <a:solidFill>
              <a:srgbClr val="d9d9d9"/>
            </a:solidFill>
            <a:round/>
          </a:ln>
        </c:spPr>
        <c:txPr>
          <a:bodyPr/>
          <a:lstStyle/>
          <a:p>
            <a:pPr>
              <a:defRPr b="0" sz="1197" spc="-1" strike="noStrike">
                <a:solidFill>
                  <a:srgbClr val="595959"/>
                </a:solidFill>
                <a:latin typeface="Gill Sans MT"/>
              </a:defRPr>
            </a:pPr>
          </a:p>
        </c:txPr>
        <c:crossAx val="75935041"/>
        <c:crosses val="autoZero"/>
        <c:auto val="1"/>
        <c:lblAlgn val="ctr"/>
        <c:lblOffset val="100"/>
        <c:noMultiLvlLbl val="0"/>
      </c:catAx>
      <c:valAx>
        <c:axId val="75935041"/>
        <c:scaling>
          <c:orientation val="minMax"/>
          <c:max val="100"/>
        </c:scaling>
        <c:delete val="0"/>
        <c:axPos val="l"/>
        <c:majorGridlines>
          <c:spPr>
            <a:ln cap="rnd" w="9360">
              <a:solidFill>
                <a:srgbClr val="d9d9d9"/>
              </a:solidFill>
              <a:round/>
            </a:ln>
          </c:spPr>
        </c:majorGridlines>
        <c:numFmt formatCode="General" sourceLinked="0"/>
        <c:majorTickMark val="none"/>
        <c:minorTickMark val="none"/>
        <c:tickLblPos val="nextTo"/>
        <c:spPr>
          <a:ln w="9360">
            <a:noFill/>
          </a:ln>
        </c:spPr>
        <c:txPr>
          <a:bodyPr/>
          <a:lstStyle/>
          <a:p>
            <a:pPr>
              <a:defRPr b="0" sz="1197" spc="-1" strike="noStrike">
                <a:solidFill>
                  <a:srgbClr val="595959"/>
                </a:solidFill>
                <a:latin typeface="Gill Sans MT"/>
              </a:defRPr>
            </a:pPr>
          </a:p>
        </c:txPr>
        <c:crossAx val="10615798"/>
        <c:crosses val="autoZero"/>
        <c:crossBetween val="between"/>
      </c:valAx>
      <c:spPr>
        <a:noFill/>
        <a:ln w="0">
          <a:noFill/>
        </a:ln>
      </c:spPr>
    </c:plotArea>
    <c:legend>
      <c:legendPos val="b"/>
      <c:overlay val="0"/>
      <c:spPr>
        <a:noFill/>
        <a:ln w="0">
          <a:noFill/>
        </a:ln>
      </c:spPr>
      <c:txPr>
        <a:bodyPr/>
        <a:lstStyle/>
        <a:p>
          <a:pPr>
            <a:defRPr b="0" sz="1197" spc="-1" strike="noStrike">
              <a:solidFill>
                <a:srgbClr val="595959"/>
              </a:solidFill>
              <a:latin typeface="Gill Sans MT"/>
            </a:defRPr>
          </a:pPr>
        </a:p>
      </c:txPr>
    </c:legend>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Proposed Work</c:v>
                </c:pt>
              </c:strCache>
            </c:strRef>
          </c:tx>
          <c:spPr>
            <a:solidFill>
              <a:srgbClr val="4472c4"/>
            </a:solidFill>
            <a:ln w="0">
              <a:noFill/>
            </a:ln>
          </c:spPr>
          <c:invertIfNegative val="0"/>
          <c:dPt>
            <c:idx val="0"/>
            <c:invertIfNegative val="0"/>
            <c:spPr>
              <a:solidFill>
                <a:srgbClr val="4472c4"/>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0.15
Acc: 100</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0</c:f>
              <c:numCache>
                <c:formatCode>General</c:formatCode>
                <c:ptCount val="1"/>
                <c:pt idx="0">
                  <c:v>0.15</c:v>
                </c:pt>
              </c:numCache>
            </c:numRef>
          </c:val>
        </c:ser>
        <c:ser>
          <c:idx val="1"/>
          <c:order val="1"/>
          <c:tx>
            <c:strRef>
              <c:f>label 1</c:f>
              <c:strCache>
                <c:ptCount val="1"/>
                <c:pt idx="0">
                  <c:v>ResNet-34</c:v>
                </c:pt>
              </c:strCache>
            </c:strRef>
          </c:tx>
          <c:spPr>
            <a:solidFill>
              <a:srgbClr val="ed7d31"/>
            </a:solidFill>
            <a:ln w="0">
              <a:noFill/>
            </a:ln>
          </c:spPr>
          <c:invertIfNegative val="0"/>
          <c:dPt>
            <c:idx val="0"/>
            <c:invertIfNegative val="0"/>
            <c:spPr>
              <a:solidFill>
                <a:srgbClr val="ed7d31"/>
              </a:solidFill>
              <a:ln w="0">
                <a:noFill/>
              </a:ln>
            </c:spPr>
          </c:dPt>
          <c:dLbls>
            <c:numFmt formatCode="General" sourceLinked="0"/>
            <c:dLbl>
              <c:idx val="0"/>
              <c:layout>
                <c:manualLayout>
                  <c:x val="-0.00072526076210796"/>
                  <c:y val="-0.00363839926475686"/>
                </c:manualLayout>
              </c:layout>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21.8
Acc: 98.3</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1</c:f>
              <c:numCache>
                <c:formatCode>General</c:formatCode>
                <c:ptCount val="1"/>
                <c:pt idx="0">
                  <c:v>21.8</c:v>
                </c:pt>
              </c:numCache>
            </c:numRef>
          </c:val>
        </c:ser>
        <c:ser>
          <c:idx val="2"/>
          <c:order val="2"/>
          <c:tx>
            <c:strRef>
              <c:f>label 2</c:f>
              <c:strCache>
                <c:ptCount val="1"/>
                <c:pt idx="0">
                  <c:v>ResNet-50</c:v>
                </c:pt>
              </c:strCache>
            </c:strRef>
          </c:tx>
          <c:spPr>
            <a:solidFill>
              <a:srgbClr val="ffc000"/>
            </a:solidFill>
            <a:ln w="0">
              <a:noFill/>
            </a:ln>
          </c:spPr>
          <c:invertIfNegative val="0"/>
          <c:dPt>
            <c:idx val="0"/>
            <c:invertIfNegative val="0"/>
            <c:spPr>
              <a:solidFill>
                <a:srgbClr val="ffc000"/>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25.6
Acc: 97.5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2</c:f>
              <c:numCache>
                <c:formatCode>General</c:formatCode>
                <c:ptCount val="1"/>
                <c:pt idx="0">
                  <c:v>25.6</c:v>
                </c:pt>
              </c:numCache>
            </c:numRef>
          </c:val>
        </c:ser>
        <c:ser>
          <c:idx val="3"/>
          <c:order val="3"/>
          <c:tx>
            <c:strRef>
              <c:f>label 3</c:f>
              <c:strCache>
                <c:ptCount val="1"/>
                <c:pt idx="0">
                  <c:v>GoogleNet</c:v>
                </c:pt>
              </c:strCache>
            </c:strRef>
          </c:tx>
          <c:spPr>
            <a:solidFill>
              <a:srgbClr val="5b9bd5"/>
            </a:solidFill>
            <a:ln w="0">
              <a:noFill/>
            </a:ln>
          </c:spPr>
          <c:invertIfNegative val="0"/>
          <c:dPt>
            <c:idx val="0"/>
            <c:invertIfNegative val="0"/>
            <c:spPr>
              <a:solidFill>
                <a:srgbClr val="5b9bd5"/>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PC:5
Acc: 96.6</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3</c:f>
              <c:numCache>
                <c:formatCode>General</c:formatCode>
                <c:ptCount val="1"/>
                <c:pt idx="0">
                  <c:v>5</c:v>
                </c:pt>
              </c:numCache>
            </c:numRef>
          </c:val>
        </c:ser>
        <c:ser>
          <c:idx val="4"/>
          <c:order val="4"/>
          <c:tx>
            <c:strRef>
              <c:f>label 4</c:f>
              <c:strCache>
                <c:ptCount val="1"/>
                <c:pt idx="0">
                  <c:v>VGG-16</c:v>
                </c:pt>
              </c:strCache>
            </c:strRef>
          </c:tx>
          <c:spPr>
            <a:solidFill>
              <a:srgbClr val="70ad47"/>
            </a:solidFill>
            <a:ln w="0">
              <a:noFill/>
            </a:ln>
          </c:spPr>
          <c:invertIfNegative val="0"/>
          <c:dPt>
            <c:idx val="0"/>
            <c:invertIfNegative val="0"/>
            <c:spPr>
              <a:solidFill>
                <a:srgbClr val="70ad47"/>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138 Acc: 95.8</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4</c:f>
              <c:numCache>
                <c:formatCode>General</c:formatCode>
                <c:ptCount val="1"/>
                <c:pt idx="0">
                  <c:v>138</c:v>
                </c:pt>
              </c:numCache>
            </c:numRef>
          </c:val>
        </c:ser>
        <c:ser>
          <c:idx val="5"/>
          <c:order val="5"/>
          <c:tx>
            <c:strRef>
              <c:f>label 5</c:f>
              <c:strCache>
                <c:ptCount val="1"/>
                <c:pt idx="0">
                  <c:v>AlexNet </c:v>
                </c:pt>
              </c:strCache>
            </c:strRef>
          </c:tx>
          <c:spPr>
            <a:solidFill>
              <a:srgbClr val="264478"/>
            </a:solidFill>
            <a:ln w="0">
              <a:noFill/>
            </a:ln>
          </c:spPr>
          <c:invertIfNegative val="0"/>
          <c:dPt>
            <c:idx val="0"/>
            <c:invertIfNegative val="0"/>
            <c:spPr>
              <a:solidFill>
                <a:srgbClr val="264478"/>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60
Acc: 97.5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5</c:f>
              <c:numCache>
                <c:formatCode>General</c:formatCode>
                <c:ptCount val="1"/>
                <c:pt idx="0">
                  <c:v>60</c:v>
                </c:pt>
              </c:numCache>
            </c:numRef>
          </c:val>
        </c:ser>
        <c:ser>
          <c:idx val="6"/>
          <c:order val="6"/>
          <c:tx>
            <c:strRef>
              <c:f>label 6</c:f>
              <c:strCache>
                <c:ptCount val="1"/>
                <c:pt idx="0">
                  <c:v>MobileNet-V2</c:v>
                </c:pt>
              </c:strCache>
            </c:strRef>
          </c:tx>
          <c:spPr>
            <a:solidFill>
              <a:srgbClr val="9e480e"/>
            </a:solidFill>
            <a:ln w="0">
              <a:noFill/>
            </a:ln>
          </c:spPr>
          <c:invertIfNegative val="0"/>
          <c:dPt>
            <c:idx val="0"/>
            <c:invertIfNegative val="0"/>
            <c:spPr>
              <a:solidFill>
                <a:srgbClr val="9e480e"/>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3.4
Acc: 95.8</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6</c:f>
              <c:numCache>
                <c:formatCode>General</c:formatCode>
                <c:ptCount val="1"/>
                <c:pt idx="0">
                  <c:v>3.4</c:v>
                </c:pt>
              </c:numCache>
            </c:numRef>
          </c:val>
        </c:ser>
        <c:ser>
          <c:idx val="7"/>
          <c:order val="7"/>
          <c:tx>
            <c:strRef>
              <c:f>label 7</c:f>
              <c:strCache>
                <c:ptCount val="1"/>
                <c:pt idx="0">
                  <c:v>Inception-V3</c:v>
                </c:pt>
              </c:strCache>
            </c:strRef>
          </c:tx>
          <c:spPr>
            <a:solidFill>
              <a:srgbClr val="636363"/>
            </a:solidFill>
            <a:ln w="0">
              <a:noFill/>
            </a:ln>
          </c:spPr>
          <c:invertIfNegative val="0"/>
          <c:dPt>
            <c:idx val="0"/>
            <c:invertIfNegative val="0"/>
            <c:spPr>
              <a:solidFill>
                <a:srgbClr val="636363"/>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24
Acc: 92.5</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7</c:f>
              <c:numCache>
                <c:formatCode>General</c:formatCode>
                <c:ptCount val="1"/>
                <c:pt idx="0">
                  <c:v>24</c:v>
                </c:pt>
              </c:numCache>
            </c:numRef>
          </c:val>
        </c:ser>
        <c:ser>
          <c:idx val="8"/>
          <c:order val="8"/>
          <c:tx>
            <c:strRef>
              <c:f>label 8</c:f>
              <c:strCache>
                <c:ptCount val="1"/>
                <c:pt idx="0">
                  <c:v>SqueezeNet</c:v>
                </c:pt>
              </c:strCache>
            </c:strRef>
          </c:tx>
          <c:spPr>
            <a:solidFill>
              <a:srgbClr val="997300"/>
            </a:solidFill>
            <a:ln w="0">
              <a:noFill/>
            </a:ln>
          </c:spPr>
          <c:invertIfNegative val="0"/>
          <c:dPt>
            <c:idx val="0"/>
            <c:invertIfNegative val="0"/>
            <c:spPr>
              <a:solidFill>
                <a:srgbClr val="997300"/>
              </a:solidFill>
              <a:ln w="0">
                <a:noFill/>
              </a:ln>
            </c:spPr>
          </c:dPt>
          <c:dLbls>
            <c:numFmt formatCode="General" sourceLinked="0"/>
            <c:dLbl>
              <c:idx val="0"/>
              <c:txPr>
                <a:bodyPr wrap="square"/>
                <a:lstStyle/>
                <a:p>
                  <a:pPr>
                    <a:defRPr b="0" sz="1197" spc="-1" strike="noStrike">
                      <a:solidFill>
                        <a:srgbClr val="404040"/>
                      </a:solidFill>
                      <a:latin typeface="Gill Sans MT"/>
                    </a:defRPr>
                  </a:pPr>
                </a:p>
              </c:txPr>
              <c:tx>
                <c:rich>
                  <a:bodyPr/>
                  <a:p>
                    <a:r>
                      <a:rPr b="0" lang="en-US" sz="1197" spc="-1" strike="noStrike">
                        <a:solidFill>
                          <a:srgbClr val="404040"/>
                        </a:solidFill>
                        <a:latin typeface="Gill Sans MT"/>
                      </a:rPr>
                      <a:t>PC: 1.25
Acc: 96.6</a:t>
                    </a:r>
                  </a:p>
                </c:rich>
              </c:tx>
              <c:dLblPos val="outEnd"/>
              <c:showLegendKey val="0"/>
              <c:showVal val="0"/>
              <c:showCatName val="0"/>
              <c:showSerName val="0"/>
              <c:showPercent val="0"/>
              <c:separator>; </c:separator>
            </c:dLbl>
            <c:txPr>
              <a:bodyPr wrap="square"/>
              <a:lstStyle/>
              <a:p>
                <a:pPr>
                  <a:defRPr b="0" sz="1197" spc="-1" strike="noStrike">
                    <a:solidFill>
                      <a:srgbClr val="404040"/>
                    </a:solidFill>
                    <a:latin typeface="Gill Sans MT"/>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1"/>
                <c:pt idx="0">
                  <c:v>Parameter Count</c:v>
                </c:pt>
              </c:strCache>
            </c:strRef>
          </c:cat>
          <c:val>
            <c:numRef>
              <c:f>8</c:f>
              <c:numCache>
                <c:formatCode>General</c:formatCode>
                <c:ptCount val="1"/>
                <c:pt idx="0">
                  <c:v>1.25</c:v>
                </c:pt>
              </c:numCache>
            </c:numRef>
          </c:val>
        </c:ser>
        <c:gapWidth val="219"/>
        <c:overlap val="-27"/>
        <c:axId val="80307991"/>
        <c:axId val="10726972"/>
      </c:barChart>
      <c:catAx>
        <c:axId val="80307991"/>
        <c:scaling>
          <c:orientation val="minMax"/>
        </c:scaling>
        <c:delete val="0"/>
        <c:axPos val="b"/>
        <c:numFmt formatCode="General" sourceLinked="0"/>
        <c:majorTickMark val="none"/>
        <c:minorTickMark val="none"/>
        <c:tickLblPos val="nextTo"/>
        <c:spPr>
          <a:ln cap="rnd" w="9360">
            <a:solidFill>
              <a:srgbClr val="d9d9d9"/>
            </a:solidFill>
            <a:round/>
          </a:ln>
        </c:spPr>
        <c:txPr>
          <a:bodyPr/>
          <a:lstStyle/>
          <a:p>
            <a:pPr>
              <a:defRPr b="0" sz="1197" spc="-1" strike="noStrike">
                <a:solidFill>
                  <a:srgbClr val="595959"/>
                </a:solidFill>
                <a:latin typeface="Gill Sans MT"/>
              </a:defRPr>
            </a:pPr>
          </a:p>
        </c:txPr>
        <c:crossAx val="10726972"/>
        <c:crosses val="autoZero"/>
        <c:auto val="1"/>
        <c:lblAlgn val="ctr"/>
        <c:lblOffset val="100"/>
        <c:noMultiLvlLbl val="0"/>
      </c:catAx>
      <c:valAx>
        <c:axId val="10726972"/>
        <c:scaling>
          <c:orientation val="minMax"/>
        </c:scaling>
        <c:delete val="0"/>
        <c:axPos val="l"/>
        <c:majorGridlines>
          <c:spPr>
            <a:ln cap="rnd" w="9360">
              <a:solidFill>
                <a:srgbClr val="d9d9d9"/>
              </a:solidFill>
              <a:round/>
            </a:ln>
          </c:spPr>
        </c:majorGridlines>
        <c:numFmt formatCode="General" sourceLinked="0"/>
        <c:majorTickMark val="none"/>
        <c:minorTickMark val="none"/>
        <c:tickLblPos val="nextTo"/>
        <c:spPr>
          <a:ln w="9360">
            <a:noFill/>
          </a:ln>
        </c:spPr>
        <c:txPr>
          <a:bodyPr/>
          <a:lstStyle/>
          <a:p>
            <a:pPr>
              <a:defRPr b="0" sz="1197" spc="-1" strike="noStrike">
                <a:solidFill>
                  <a:srgbClr val="595959"/>
                </a:solidFill>
                <a:latin typeface="Gill Sans MT"/>
              </a:defRPr>
            </a:pPr>
          </a:p>
        </c:txPr>
        <c:crossAx val="80307991"/>
        <c:crosses val="autoZero"/>
        <c:crossBetween val="between"/>
      </c:valAx>
      <c:spPr>
        <a:noFill/>
        <a:ln w="0">
          <a:noFill/>
        </a:ln>
      </c:spPr>
    </c:plotArea>
    <c:legend>
      <c:legendPos val="b"/>
      <c:overlay val="0"/>
      <c:spPr>
        <a:noFill/>
        <a:ln w="0">
          <a:noFill/>
        </a:ln>
      </c:spPr>
      <c:txPr>
        <a:bodyPr/>
        <a:lstStyle/>
        <a:p>
          <a:pPr>
            <a:defRPr b="0" sz="1197" spc="-1" strike="noStrike">
              <a:solidFill>
                <a:srgbClr val="595959"/>
              </a:solidFill>
              <a:latin typeface="Gill Sans MT"/>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ffffff"/>
                </a:solidFill>
                <a:latin typeface="Calibri"/>
              </a:rPr>
              <a:t>Click to move the slide</a:t>
            </a:r>
            <a:endParaRPr b="0" lang="en-US" sz="1800" spc="-1" strike="noStrike">
              <a:solidFill>
                <a:srgbClr val="ffffff"/>
              </a:solidFill>
              <a:latin typeface="Calibri"/>
            </a:endParaRPr>
          </a:p>
        </p:txBody>
      </p:sp>
      <p:sp>
        <p:nvSpPr>
          <p:cNvPr id="12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2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28"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29"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30"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F753690-AAEF-4CEA-8703-7FDB8A54330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3000"/>
            <a:ext cx="5486040" cy="3085920"/>
          </a:xfrm>
          <a:prstGeom prst="rect">
            <a:avLst/>
          </a:prstGeom>
          <a:ln w="0">
            <a:noFill/>
          </a:ln>
        </p:spPr>
      </p:sp>
      <p:sp>
        <p:nvSpPr>
          <p:cNvPr id="89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this work we use a CNN for COVID19 detection. </a:t>
            </a:r>
            <a:endParaRPr b="0" lang="en-US" sz="2000" spc="-1" strike="noStrike">
              <a:latin typeface="Arial"/>
            </a:endParaRPr>
          </a:p>
        </p:txBody>
      </p:sp>
      <p:sp>
        <p:nvSpPr>
          <p:cNvPr id="893" name="PlaceHolder 3"/>
          <p:cNvSpPr>
            <a:spLocks noGrp="1"/>
          </p:cNvSpPr>
          <p:nvPr>
            <p:ph type="sldNum" idx="8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3E11BDA2-9E40-4BC6-B953-0814F6045D4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6040" cy="3085920"/>
          </a:xfrm>
          <a:prstGeom prst="rect">
            <a:avLst/>
          </a:prstGeom>
          <a:ln w="0">
            <a:noFill/>
          </a:ln>
        </p:spPr>
      </p:sp>
      <p:sp>
        <p:nvSpPr>
          <p:cNvPr id="89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CNN like many outher computer vision models are scale variant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meaning it can not recognize same object at a different scales.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given CNN trained on two handered and fivety six produce noisy out put as we increase the scale.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896" name="PlaceHolder 3"/>
          <p:cNvSpPr>
            <a:spLocks noGrp="1"/>
          </p:cNvSpPr>
          <p:nvPr>
            <p:ph type="sldNum" idx="8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B9A9B164-2599-4E5B-BC69-4AE0F533084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3000"/>
            <a:ext cx="5486040" cy="3085920"/>
          </a:xfrm>
          <a:prstGeom prst="rect">
            <a:avLst/>
          </a:prstGeom>
          <a:ln w="0">
            <a:noFill/>
          </a:ln>
        </p:spPr>
      </p:sp>
      <p:sp>
        <p:nvSpPr>
          <p:cNvPr id="89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I’ve explored the scale statistical distribution of the training set. </a:t>
            </a:r>
            <a:endParaRPr b="0" lang="en-US" sz="2000" spc="-1" strike="noStrike">
              <a:latin typeface="Arial"/>
            </a:endParaRPr>
          </a:p>
          <a:p>
            <a:pPr marL="216000" indent="-216000">
              <a:lnSpc>
                <a:spcPct val="100000"/>
              </a:lnSpc>
              <a:buNone/>
              <a:tabLst>
                <a:tab algn="l" pos="0"/>
              </a:tabLst>
            </a:pPr>
            <a:r>
              <a:rPr b="0" lang="en-US" sz="2000" spc="-1" strike="noStrike">
                <a:latin typeface="Arial"/>
              </a:rPr>
              <a:t>It does not exhibt a uniform distribution.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consequence CNN will recognize small scale but not large scales.</a:t>
            </a:r>
            <a:endParaRPr b="0" lang="en-US" sz="2000" spc="-1" strike="noStrike">
              <a:latin typeface="Arial"/>
            </a:endParaRPr>
          </a:p>
        </p:txBody>
      </p:sp>
      <p:sp>
        <p:nvSpPr>
          <p:cNvPr id="899" name="PlaceHolder 3"/>
          <p:cNvSpPr>
            <a:spLocks noGrp="1"/>
          </p:cNvSpPr>
          <p:nvPr>
            <p:ph type="sldNum" idx="8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52CF9C4E-9BC3-4FA5-A9EE-86326DDA12BA}"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3000"/>
            <a:ext cx="5486040" cy="3085920"/>
          </a:xfrm>
          <a:prstGeom prst="rect">
            <a:avLst/>
          </a:prstGeom>
          <a:ln w="0">
            <a:noFill/>
          </a:ln>
        </p:spPr>
      </p:sp>
      <p:sp>
        <p:nvSpPr>
          <p:cNvPr id="90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approach  for handling scale variabtion is to build the scale space of the input Image and train a separite network for each scale. </a:t>
            </a:r>
            <a:endParaRPr b="0" lang="en-US" sz="2000" spc="-1" strike="noStrike">
              <a:latin typeface="Arial"/>
            </a:endParaRPr>
          </a:p>
          <a:p>
            <a:pPr marL="216000" indent="-216000">
              <a:lnSpc>
                <a:spcPct val="100000"/>
              </a:lnSpc>
              <a:buNone/>
              <a:tabLst>
                <a:tab algn="l" pos="0"/>
              </a:tabLst>
            </a:pPr>
            <a:r>
              <a:rPr b="0" lang="en-US" sz="2000" spc="-1" strike="noStrike">
                <a:latin typeface="Arial"/>
              </a:rPr>
              <a:t>Drawbacks of this approach is that it not only expensive during training but also the ensemble of these network at the evalution time is not feasible for deployment.</a:t>
            </a:r>
            <a:endParaRPr b="0" lang="en-US" sz="2000" spc="-1" strike="noStrike">
              <a:latin typeface="Arial"/>
            </a:endParaRPr>
          </a:p>
        </p:txBody>
      </p:sp>
      <p:sp>
        <p:nvSpPr>
          <p:cNvPr id="902" name="PlaceHolder 3"/>
          <p:cNvSpPr>
            <a:spLocks noGrp="1"/>
          </p:cNvSpPr>
          <p:nvPr>
            <p:ph type="sldNum" idx="8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086AC9C5-9121-48C8-B5C0-968790BDCE80}"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3000"/>
            <a:ext cx="5486040" cy="3085920"/>
          </a:xfrm>
          <a:prstGeom prst="rect">
            <a:avLst/>
          </a:prstGeom>
          <a:ln w="0">
            <a:noFill/>
          </a:ln>
        </p:spPr>
      </p:sp>
      <p:sp>
        <p:nvSpPr>
          <p:cNvPr id="90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Shared network solution in which we train a single network with the scale space of the input ButHow? CNN does not accept a variable size input. Vgg paper publish two thousand fiveteen. Suggests that extractin five crops from each scale and avg the results of these crops.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Skip connection in which we concatenate the feature from the lower layer and feature from higher layers. Since lower layer have smaller receptive field which  captures small scales however higher layer has larger receptive field which can capture the larger scales.</a:t>
            </a:r>
            <a:endParaRPr b="0" lang="en-US" sz="2000" spc="-1" strike="noStrike">
              <a:latin typeface="Arial"/>
            </a:endParaRPr>
          </a:p>
        </p:txBody>
      </p:sp>
      <p:sp>
        <p:nvSpPr>
          <p:cNvPr id="905" name="PlaceHolder 3"/>
          <p:cNvSpPr>
            <a:spLocks noGrp="1"/>
          </p:cNvSpPr>
          <p:nvPr>
            <p:ph type="sldNum" idx="8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3D193CB5-2B6D-4737-927B-4AEF624EFD5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6040" cy="3085920"/>
          </a:xfrm>
          <a:prstGeom prst="rect">
            <a:avLst/>
          </a:prstGeom>
          <a:ln w="0">
            <a:noFill/>
          </a:ln>
        </p:spPr>
      </p:sp>
      <p:sp>
        <p:nvSpPr>
          <p:cNvPr id="88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Corna virous disease or shortly (CoVID1) is a contagious disease that coused by sars-cov-2, </a:t>
            </a:r>
            <a:endParaRPr b="0" lang="en-US" sz="2000" spc="-1" strike="noStrike">
              <a:latin typeface="Arial"/>
            </a:endParaRPr>
          </a:p>
          <a:p>
            <a:pPr marL="216000" indent="-216000">
              <a:lnSpc>
                <a:spcPct val="100000"/>
              </a:lnSpc>
              <a:buNone/>
              <a:tabLst>
                <a:tab algn="l" pos="0"/>
              </a:tabLst>
            </a:pPr>
            <a:r>
              <a:rPr b="0" lang="en-US" sz="2000" spc="-1" strike="noStrike">
                <a:latin typeface="Arial"/>
              </a:rPr>
              <a:t>that can readily spread through direct or indirect contact with an infected person.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High spread rate put a persure on health care systems.</a:t>
            </a:r>
            <a:endParaRPr b="0" lang="en-US" sz="2000" spc="-1" strike="noStrike">
              <a:latin typeface="Arial"/>
            </a:endParaRPr>
          </a:p>
        </p:txBody>
      </p:sp>
      <p:sp>
        <p:nvSpPr>
          <p:cNvPr id="881" name="PlaceHolder 3"/>
          <p:cNvSpPr>
            <a:spLocks noGrp="1"/>
          </p:cNvSpPr>
          <p:nvPr>
            <p:ph type="sldNum" idx="7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CECD5640-5102-435D-B194-691BF91061A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6040" cy="3085920"/>
          </a:xfrm>
          <a:prstGeom prst="rect">
            <a:avLst/>
          </a:prstGeom>
          <a:ln w="0">
            <a:noFill/>
          </a:ln>
        </p:spPr>
      </p:sp>
      <p:sp>
        <p:nvSpPr>
          <p:cNvPr id="90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It is a detection  problem. That has some challenges.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Viewpoin: represent the relative  orientation change between the camera and object.</a:t>
            </a:r>
            <a:endParaRPr b="0" lang="en-US" sz="2000" spc="-1" strike="noStrike">
              <a:latin typeface="Arial"/>
            </a:endParaRPr>
          </a:p>
          <a:p>
            <a:pPr marL="216000" indent="-216000">
              <a:lnSpc>
                <a:spcPct val="100000"/>
              </a:lnSpc>
              <a:buNone/>
              <a:tabLst>
                <a:tab algn="l" pos="0"/>
              </a:tabLst>
            </a:pPr>
            <a:r>
              <a:rPr b="0" lang="en-US" sz="2000" spc="-1" strike="noStrike">
                <a:latin typeface="Arial"/>
              </a:rPr>
              <a:t>Illumination however this challenge does not relate our problem as radiology technician is responsible for fixing these conditions.</a:t>
            </a:r>
            <a:endParaRPr b="0" lang="en-US" sz="2000" spc="-1" strike="noStrike">
              <a:latin typeface="Arial"/>
            </a:endParaRPr>
          </a:p>
          <a:p>
            <a:pPr marL="216000" indent="-216000">
              <a:lnSpc>
                <a:spcPct val="100000"/>
              </a:lnSpc>
              <a:buNone/>
              <a:tabLst>
                <a:tab algn="l" pos="0"/>
              </a:tabLst>
            </a:pPr>
            <a:r>
              <a:rPr b="0" lang="en-US" sz="2000" spc="-1" strike="noStrike">
                <a:latin typeface="Arial"/>
              </a:rPr>
              <a:t>Same apply for illumination, deformation, occlution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However a scale  has different consideration. Chest’s scale is fixed but the pnewminia scale changes.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these are two figures that represents the scale of two different patients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Left is large scale pnewmenia on the outher hand right is small scale pnewminia.</a:t>
            </a:r>
            <a:endParaRPr b="0" lang="en-US" sz="2000" spc="-1" strike="noStrike">
              <a:latin typeface="Arial"/>
            </a:endParaRPr>
          </a:p>
        </p:txBody>
      </p:sp>
      <p:sp>
        <p:nvSpPr>
          <p:cNvPr id="908" name="PlaceHolder 3"/>
          <p:cNvSpPr>
            <a:spLocks noGrp="1"/>
          </p:cNvSpPr>
          <p:nvPr>
            <p:ph type="sldNum" idx="8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CFC4184F-4ABB-476C-B069-583592D04042}"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3000"/>
            <a:ext cx="5486040" cy="3085920"/>
          </a:xfrm>
          <a:prstGeom prst="rect">
            <a:avLst/>
          </a:prstGeom>
          <a:ln w="0">
            <a:noFill/>
          </a:ln>
        </p:spPr>
      </p:sp>
      <p:sp>
        <p:nvSpPr>
          <p:cNvPr id="91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Spatial Pyramid Pooling Network is a solution proposed by kaming he on two thousand fiveteen, that overcome the size limition of the CNN. This limition originate from the fact that dense base only accept a fixed length feature vector. Spp solution is based on injecting a spp layer between the dense and convbase the layer produces a fixed length feature vector </a:t>
            </a:r>
            <a:endParaRPr b="0" lang="en-US" sz="2000" spc="-1" strike="noStrike">
              <a:latin typeface="Arial"/>
            </a:endParaRPr>
          </a:p>
        </p:txBody>
      </p:sp>
      <p:sp>
        <p:nvSpPr>
          <p:cNvPr id="911" name="PlaceHolder 3"/>
          <p:cNvSpPr>
            <a:spLocks noGrp="1"/>
          </p:cNvSpPr>
          <p:nvPr>
            <p:ph type="sldNum" idx="8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92A577D5-3456-4E99-81A9-CD7535076D76}"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3000"/>
            <a:ext cx="5486040" cy="3085920"/>
          </a:xfrm>
          <a:prstGeom prst="rect">
            <a:avLst/>
          </a:prstGeom>
          <a:ln w="0">
            <a:noFill/>
          </a:ln>
        </p:spPr>
      </p:sp>
      <p:sp>
        <p:nvSpPr>
          <p:cNvPr id="91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Instead of creating the scale space of the input image which is expensive we can create the scale spaceof the kernel it self.</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It done upsampling the kernel. For example figure (A) represent the convolution with atrous rete of one.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Figure (B) represent the same kernel with atrous rate of 2 it Done by introducing (r -1) between the kernel values.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Advantages of dilated convolution is that it  increased the receptive field without neither introducing additional parameter nor a computational complexity. </a:t>
            </a:r>
            <a:endParaRPr b="0" lang="en-US" sz="2000" spc="-1" strike="noStrike">
              <a:latin typeface="Arial"/>
            </a:endParaRPr>
          </a:p>
        </p:txBody>
      </p:sp>
      <p:sp>
        <p:nvSpPr>
          <p:cNvPr id="914" name="PlaceHolder 3"/>
          <p:cNvSpPr>
            <a:spLocks noGrp="1"/>
          </p:cNvSpPr>
          <p:nvPr>
            <p:ph type="sldNum" idx="8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017D3001-F8BF-434B-BE47-64C01B30337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6040" cy="3085920"/>
          </a:xfrm>
          <a:prstGeom prst="rect">
            <a:avLst/>
          </a:prstGeom>
          <a:ln w="0">
            <a:noFill/>
          </a:ln>
        </p:spPr>
      </p:sp>
      <p:sp>
        <p:nvSpPr>
          <p:cNvPr id="91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Attention initially proposed by yosha bingo in two thousand fourteen in NLP sequence to sequence medeling. In which he separite ecoder decoder architecture with an attention layer.</a:t>
            </a:r>
            <a:endParaRPr b="0" lang="en-US" sz="2000" spc="-1" strike="noStrike">
              <a:latin typeface="Arial"/>
            </a:endParaRPr>
          </a:p>
        </p:txBody>
      </p:sp>
      <p:sp>
        <p:nvSpPr>
          <p:cNvPr id="917" name="PlaceHolder 3"/>
          <p:cNvSpPr>
            <a:spLocks noGrp="1"/>
          </p:cNvSpPr>
          <p:nvPr>
            <p:ph type="sldNum" idx="8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4E4F7E1E-A8F4-45AD-A5E7-C14F26E576B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6040" cy="3085920"/>
          </a:xfrm>
          <a:prstGeom prst="rect">
            <a:avLst/>
          </a:prstGeom>
          <a:ln w="0">
            <a:noFill/>
          </a:ln>
        </p:spPr>
      </p:sp>
      <p:sp>
        <p:nvSpPr>
          <p:cNvPr id="91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920" name="PlaceHolder 3"/>
          <p:cNvSpPr>
            <a:spLocks noGrp="1"/>
          </p:cNvSpPr>
          <p:nvPr>
            <p:ph type="sldNum" idx="9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92CCC7C4-A8BB-4C92-B46D-8A84B46DA3A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6040" cy="3085920"/>
          </a:xfrm>
          <a:prstGeom prst="rect">
            <a:avLst/>
          </a:prstGeom>
          <a:ln w="0">
            <a:noFill/>
          </a:ln>
        </p:spPr>
      </p:sp>
      <p:sp>
        <p:nvSpPr>
          <p:cNvPr id="88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Typical diagnostic tools for covid19 is PCR. </a:t>
            </a:r>
            <a:endParaRPr b="0" lang="en-US" sz="2000" spc="-1" strike="noStrike">
              <a:latin typeface="Arial"/>
            </a:endParaRPr>
          </a:p>
          <a:p>
            <a:pPr marL="216000" indent="-216000">
              <a:lnSpc>
                <a:spcPct val="100000"/>
              </a:lnSpc>
              <a:buNone/>
              <a:tabLst>
                <a:tab algn="l" pos="0"/>
              </a:tabLst>
            </a:pPr>
            <a:r>
              <a:rPr b="0" lang="en-US" sz="2000" spc="-1" strike="noStrike">
                <a:latin typeface="Arial"/>
              </a:rPr>
              <a:t>PCR is time consuming and not available all time.</a:t>
            </a:r>
            <a:endParaRPr b="0" lang="en-US" sz="2000" spc="-1" strike="noStrike">
              <a:latin typeface="Arial"/>
            </a:endParaRPr>
          </a:p>
        </p:txBody>
      </p:sp>
      <p:sp>
        <p:nvSpPr>
          <p:cNvPr id="884" name="PlaceHolder 3"/>
          <p:cNvSpPr>
            <a:spLocks noGrp="1"/>
          </p:cNvSpPr>
          <p:nvPr>
            <p:ph type="sldNum" idx="7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1CB81CD5-CEA2-4A00-B1AC-82E878E4BC0A}"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3000"/>
            <a:ext cx="5486040" cy="3085920"/>
          </a:xfrm>
          <a:prstGeom prst="rect">
            <a:avLst/>
          </a:prstGeom>
          <a:ln w="0">
            <a:noFill/>
          </a:ln>
        </p:spPr>
      </p:sp>
      <p:sp>
        <p:nvSpPr>
          <p:cNvPr id="92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SWASPP input feature map in process using three pipelines in parall.</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three pipelines are shared parameter and only only deffer on the atrous rate.</a:t>
            </a:r>
            <a:endParaRPr b="0" lang="en-US" sz="2000" spc="-1" strike="noStrike">
              <a:latin typeface="Arial"/>
            </a:endParaRPr>
          </a:p>
          <a:p>
            <a:pPr marL="216000" indent="-216000">
              <a:lnSpc>
                <a:spcPct val="100000"/>
              </a:lnSpc>
              <a:buNone/>
              <a:tabLst>
                <a:tab algn="l" pos="0"/>
              </a:tabLst>
            </a:pPr>
            <a:r>
              <a:rPr b="0" lang="en-US" sz="2000" spc="-1" strike="noStrike">
                <a:latin typeface="Arial"/>
              </a:rPr>
              <a:t>Result for each pipeline represent a particular scale.</a:t>
            </a:r>
            <a:endParaRPr b="0" lang="en-US" sz="2000" spc="-1" strike="noStrike">
              <a:latin typeface="Arial"/>
            </a:endParaRPr>
          </a:p>
          <a:p>
            <a:pPr marL="216000" indent="-216000">
              <a:lnSpc>
                <a:spcPct val="100000"/>
              </a:lnSpc>
              <a:buNone/>
              <a:tabLst>
                <a:tab algn="l" pos="0"/>
              </a:tabLst>
            </a:pPr>
            <a:r>
              <a:rPr b="0" lang="en-US" sz="2000" spc="-1" strike="noStrike">
                <a:latin typeface="Arial"/>
              </a:rPr>
              <a:t>To allow efficient us of the computational padget we’ve impelemneted the a bottleneck within the pipeline which the input is projected to thirty two and then projected back using a projection layer.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To fuse the features we used an attention module that is responsible for selecting at which scale the network should operat.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923" name="PlaceHolder 3"/>
          <p:cNvSpPr>
            <a:spLocks noGrp="1"/>
          </p:cNvSpPr>
          <p:nvPr>
            <p:ph type="sldNum" idx="9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CDDA88AD-0D37-4BFC-9D98-774EDD763A73}"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3000"/>
            <a:ext cx="5486040" cy="3085920"/>
          </a:xfrm>
          <a:prstGeom prst="rect">
            <a:avLst/>
          </a:prstGeom>
          <a:ln w="0">
            <a:noFill/>
          </a:ln>
        </p:spPr>
      </p:sp>
      <p:sp>
        <p:nvSpPr>
          <p:cNvPr id="92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Attention mudule output four heatmaps these heatmaps sumup to one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Attention module can be thought of a pixel level classification.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It selects for each pixel what it correct scale.</a:t>
            </a:r>
            <a:endParaRPr b="0" lang="en-US" sz="2000" spc="-1" strike="noStrike">
              <a:latin typeface="Arial"/>
            </a:endParaRPr>
          </a:p>
        </p:txBody>
      </p:sp>
      <p:sp>
        <p:nvSpPr>
          <p:cNvPr id="926" name="PlaceHolder 3"/>
          <p:cNvSpPr>
            <a:spLocks noGrp="1"/>
          </p:cNvSpPr>
          <p:nvPr>
            <p:ph type="sldNum" idx="9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1E15E529-B366-4F2E-BBD7-33034168D2DF}"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3000"/>
            <a:ext cx="5486040" cy="3085920"/>
          </a:xfrm>
          <a:prstGeom prst="rect">
            <a:avLst/>
          </a:prstGeom>
          <a:ln w="0">
            <a:noFill/>
          </a:ln>
        </p:spPr>
      </p:sp>
      <p:sp>
        <p:nvSpPr>
          <p:cNvPr id="92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929" name="PlaceHolder 3"/>
          <p:cNvSpPr>
            <a:spLocks noGrp="1"/>
          </p:cNvSpPr>
          <p:nvPr>
            <p:ph type="sldNum" idx="9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5EDA26B2-BE92-4544-BA3D-235ADC2C9DE4}"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6040" cy="3085920"/>
          </a:xfrm>
          <a:prstGeom prst="rect">
            <a:avLst/>
          </a:prstGeom>
          <a:ln w="0">
            <a:noFill/>
          </a:ln>
        </p:spPr>
      </p:sp>
      <p:sp>
        <p:nvSpPr>
          <p:cNvPr id="88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An alternative medical images offer a fast screaning method for covid detection. </a:t>
            </a:r>
            <a:endParaRPr b="0" lang="en-US" sz="2000" spc="-1" strike="noStrike">
              <a:latin typeface="Arial"/>
            </a:endParaRPr>
          </a:p>
          <a:p>
            <a:pPr marL="216000" indent="-216000">
              <a:lnSpc>
                <a:spcPct val="100000"/>
              </a:lnSpc>
              <a:buNone/>
              <a:tabLst>
                <a:tab algn="l" pos="0"/>
              </a:tabLst>
            </a:pPr>
            <a:r>
              <a:rPr b="0" lang="en-US" sz="2000" spc="-1" strike="noStrike">
                <a:latin typeface="Arial"/>
              </a:rPr>
              <a:t>Common Medical images are ChestXRay (CXR) and CT.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CXR images are cheap, available and fast to acquire.</a:t>
            </a:r>
            <a:endParaRPr b="0" lang="en-US" sz="2000" spc="-1" strike="noStrike">
              <a:latin typeface="Arial"/>
            </a:endParaRPr>
          </a:p>
          <a:p>
            <a:pPr marL="216000" indent="-216000">
              <a:lnSpc>
                <a:spcPct val="100000"/>
              </a:lnSpc>
              <a:buNone/>
              <a:tabLst>
                <a:tab algn="l" pos="0"/>
              </a:tabLst>
            </a:pPr>
            <a:r>
              <a:rPr b="0" lang="en-US" sz="2000" spc="-1" strike="noStrike">
                <a:latin typeface="Arial"/>
              </a:rPr>
              <a:t>While it is not the case for ct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887" name="PlaceHolder 3"/>
          <p:cNvSpPr>
            <a:spLocks noGrp="1"/>
          </p:cNvSpPr>
          <p:nvPr>
            <p:ph type="sldNum" idx="7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73765B5E-E763-4BAE-8F2D-9BD45BFECF0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3000"/>
            <a:ext cx="5486040" cy="3085920"/>
          </a:xfrm>
          <a:prstGeom prst="rect">
            <a:avLst/>
          </a:prstGeom>
          <a:ln w="0">
            <a:noFill/>
          </a:ln>
        </p:spPr>
      </p:sp>
      <p:sp>
        <p:nvSpPr>
          <p:cNvPr id="88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It is a detection  problem. That has some challenges.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Viewpoin: represent the relative  orientation change between the camera and object.</a:t>
            </a:r>
            <a:endParaRPr b="0" lang="en-US" sz="2000" spc="-1" strike="noStrike">
              <a:latin typeface="Arial"/>
            </a:endParaRPr>
          </a:p>
          <a:p>
            <a:pPr marL="216000" indent="-216000">
              <a:lnSpc>
                <a:spcPct val="100000"/>
              </a:lnSpc>
              <a:buNone/>
              <a:tabLst>
                <a:tab algn="l" pos="0"/>
              </a:tabLst>
            </a:pPr>
            <a:r>
              <a:rPr b="0" lang="en-US" sz="2000" spc="-1" strike="noStrike">
                <a:latin typeface="Arial"/>
              </a:rPr>
              <a:t>Illumination however this challenge does not relate our problem as radiology technician is responsible for fixing these conditions.</a:t>
            </a:r>
            <a:endParaRPr b="0" lang="en-US" sz="2000" spc="-1" strike="noStrike">
              <a:latin typeface="Arial"/>
            </a:endParaRPr>
          </a:p>
          <a:p>
            <a:pPr marL="216000" indent="-216000">
              <a:lnSpc>
                <a:spcPct val="100000"/>
              </a:lnSpc>
              <a:buNone/>
              <a:tabLst>
                <a:tab algn="l" pos="0"/>
              </a:tabLst>
            </a:pPr>
            <a:r>
              <a:rPr b="0" lang="en-US" sz="2000" spc="-1" strike="noStrike">
                <a:latin typeface="Arial"/>
              </a:rPr>
              <a:t>Same apply for illumination, deformation, occlution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However a scale  has different consideration. Chest’s scale is fixed but the pnewminia scale changes.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For example these are two figures that represents the scale of two different patients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Left is large scale pnewmenia on the outher hand right is small scale pnewminia.</a:t>
            </a:r>
            <a:endParaRPr b="0" lang="en-US" sz="2000" spc="-1" strike="noStrike">
              <a:latin typeface="Arial"/>
            </a:endParaRPr>
          </a:p>
        </p:txBody>
      </p:sp>
      <p:sp>
        <p:nvSpPr>
          <p:cNvPr id="890" name="PlaceHolder 3"/>
          <p:cNvSpPr>
            <a:spLocks noGrp="1"/>
          </p:cNvSpPr>
          <p:nvPr>
            <p:ph type="sldNum" idx="8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D3F273A6-1D68-4E3A-90B9-5328BF211F8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8BB3A1E-E026-4C5B-B52E-98F1B5E6EB31}"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0214FCA-BBCA-4D2C-ACE4-D7951C01F34A}"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5B1DC19B-EF85-4207-B36E-1CD602FD21C0}"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1042F6B-50EE-4024-81F9-AA8B237FC67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2640414-FAD4-437B-9818-E5877C0FA85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4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BA8728E-EFD6-4D6A-B1CB-DAEE6031D50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7621A7E-B860-41C2-B592-77FDCEF8C17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2DBD192-7356-4D5B-9D12-74D30D6CF19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570DC2B-128C-4C33-8FC0-4A5DAE29E284}"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154E419-9377-4708-B835-962919C68272}"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A5139A6-C1C1-451C-B631-8E64F6FCACF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AACB1BE-10B4-4C04-849C-45B59F605E8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C4BB002-686F-45C9-AABA-5BF68B8C8C5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ADB2FA5-A636-453C-84B7-0C9134FDB591}"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6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8F9BE37-7C8A-4CB1-9B6C-9B81F547128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FF6C56B-8E9A-42AC-9CBC-27E5931F546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7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8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F42CAFB5-4A36-4F6B-AD8A-CB8834F5BA08}"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D20AEF78-C868-4381-85E5-D31767179ED3}"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E305260-CD91-45D2-8EE2-C9DB098CA825}"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9C4818D-EE0B-459F-82BB-EEFCA896BC6B}"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3A91E1B-C317-4834-9602-23D1672EC885}"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9AA7FEB-E1A3-428F-87E6-B5029F279E12}"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02F47D1-111E-4FB9-A079-A0B67BDAECE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D0DB490-E2B3-44FA-8123-10FE1388BDB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2047432-FF08-4376-ACE6-A48E2C72B7B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4E89AA6C-4421-43DF-A5A5-3D1DDC34029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ACE6049-DFFB-45FA-BEF1-52B634902CEA}"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D70EE61-C92E-475A-800C-4189D5189BF6}"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2ABF99A-A98C-4322-B86A-0EAB268AD0C7}"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1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2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82448A0D-F4A6-41ED-9CAB-BCFD8563025F}"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570C064-5816-46CF-B591-553ED1D044E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C9D9390-E97D-409B-A748-EAB8BFD9AF03}"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E78DC5A-6B07-4672-868E-61DD989E331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F129E40-8EBA-43DD-BB32-4AB22E543D8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C8D66D3-EB0D-4348-B9F8-2E1055608AB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FECC18E-29B3-413F-BABD-B232849EC46B}"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3600" spc="-1" strike="noStrike">
                <a:solidFill>
                  <a:srgbClr val="ffffff"/>
                </a:solidFill>
                <a:latin typeface="Calibri"/>
              </a:rPr>
              <a:t>Click to edit the title text format</a:t>
            </a:r>
            <a:endParaRPr b="0" lang="en-US" sz="3600" spc="-1" strike="noStrike">
              <a:solidFill>
                <a:srgbClr val="ffffff"/>
              </a:solidFill>
              <a:latin typeface="Calibri"/>
            </a:endParaRPr>
          </a:p>
        </p:txBody>
      </p:sp>
      <p:sp>
        <p:nvSpPr>
          <p:cNvPr id="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alibri"/>
              </a:rPr>
              <a:t>Click to edit the outline text format</a:t>
            </a:r>
            <a:endParaRPr b="0" lang="en-US" sz="1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Calibri"/>
              </a:rPr>
              <a:t>Second Outline Level</a:t>
            </a:r>
            <a:endParaRPr b="0" lang="en-US" sz="18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Calibri"/>
              </a:rPr>
              <a:t>Third Outline Level</a:t>
            </a:r>
            <a:endParaRPr b="0" lang="en-US" sz="18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Calibri"/>
              </a:rPr>
              <a:t>Fourth Outline Level</a:t>
            </a:r>
            <a:endParaRPr b="0" lang="en-US" sz="18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Calibri"/>
              </a:rPr>
              <a:t>Fifth Outline Level</a:t>
            </a:r>
            <a:endParaRPr b="0" lang="en-US" sz="18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Calibri"/>
              </a:rPr>
              <a:t>Sixth Outline Level</a:t>
            </a:r>
            <a:endParaRPr b="0" lang="en-US" sz="18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Calibri"/>
              </a:rPr>
              <a:t>Seventh Outline Level</a:t>
            </a:r>
            <a:endParaRPr b="0" lang="en-US" sz="1800" spc="-1" strike="noStrike">
              <a:solidFill>
                <a:srgbClr val="ffffff"/>
              </a:solidFill>
              <a:latin typeface="Calibri"/>
            </a:endParaRPr>
          </a:p>
        </p:txBody>
      </p:sp>
      <p:sp>
        <p:nvSpPr>
          <p:cNvPr id="2" name="PlaceHolder 3"/>
          <p:cNvSpPr>
            <a:spLocks noGrp="1"/>
          </p:cNvSpPr>
          <p:nvPr>
            <p:ph type="ftr" idx="1"/>
          </p:nvPr>
        </p:nvSpPr>
        <p:spPr>
          <a:xfrm>
            <a:off x="685800" y="5870520"/>
            <a:ext cx="7827120" cy="377640"/>
          </a:xfrm>
          <a:prstGeom prst="rect">
            <a:avLst/>
          </a:prstGeom>
          <a:noFill/>
          <a:ln w="0">
            <a:noFill/>
          </a:ln>
        </p:spPr>
        <p:txBody>
          <a:bodyPr anchor="ctr">
            <a:noAutofit/>
          </a:bodyPr>
          <a:lstStyle>
            <a:lvl1pPr>
              <a:lnSpc>
                <a:spcPct val="100000"/>
              </a:lnSpc>
              <a:buNone/>
              <a:defRPr b="0" lang="en-US" sz="1000" spc="-1" strike="noStrike">
                <a:solidFill>
                  <a:srgbClr val="ffffff"/>
                </a:solidFill>
                <a:latin typeface="Calibri"/>
              </a:defRPr>
            </a:lvl1pPr>
          </a:lstStyle>
          <a:p>
            <a:pPr>
              <a:lnSpc>
                <a:spcPct val="100000"/>
              </a:lnSpc>
              <a:buNone/>
            </a:pPr>
            <a:r>
              <a:rPr b="0" lang="en-US" sz="1000" spc="-1" strike="noStrike">
                <a:solidFill>
                  <a:srgbClr val="ffffff"/>
                </a:solidFill>
                <a:latin typeface="Calibri"/>
              </a:rPr>
              <a:t>&lt;footer&gt;</a:t>
            </a:r>
            <a:endParaRPr b="0" lang="en-US" sz="1000" spc="-1" strike="noStrike">
              <a:latin typeface="Times New Roman"/>
            </a:endParaRPr>
          </a:p>
        </p:txBody>
      </p:sp>
      <p:sp>
        <p:nvSpPr>
          <p:cNvPr id="3" name="PlaceHolder 4"/>
          <p:cNvSpPr>
            <a:spLocks noGrp="1"/>
          </p:cNvSpPr>
          <p:nvPr>
            <p:ph type="sldNum" idx="2"/>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FD3FD236-9DB3-4170-8E0F-3E4C1986F111}" type="slidenum">
              <a:rPr b="0" lang="en-US" sz="1000" spc="-1" strike="noStrike">
                <a:solidFill>
                  <a:srgbClr val="ffffff"/>
                </a:solidFill>
                <a:latin typeface="Calibri"/>
              </a:rPr>
              <a:t>&lt;number&gt;</a:t>
            </a:fld>
            <a:endParaRPr b="0" lang="en-US" sz="1000" spc="-1" strike="noStrike">
              <a:latin typeface="Times New Roman"/>
            </a:endParaRPr>
          </a:p>
        </p:txBody>
      </p:sp>
      <p:sp>
        <p:nvSpPr>
          <p:cNvPr id="4" name="PlaceHolder 5"/>
          <p:cNvSpPr>
            <a:spLocks noGrp="1"/>
          </p:cNvSpPr>
          <p:nvPr>
            <p:ph type="dt" idx="3"/>
          </p:nvPr>
        </p:nvSpPr>
        <p:spPr>
          <a:xfrm>
            <a:off x="8589600" y="5870520"/>
            <a:ext cx="1599840" cy="37764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1" name="Picture 4" descr="Celestia-R1---OverlayContentHD.png"/>
          <p:cNvPicPr/>
          <p:nvPr/>
        </p:nvPicPr>
        <p:blipFill>
          <a:blip r:embed="rId3"/>
          <a:stretch/>
        </p:blipFill>
        <p:spPr>
          <a:xfrm>
            <a:off x="0" y="0"/>
            <a:ext cx="12188520" cy="6855840"/>
          </a:xfrm>
          <a:prstGeom prst="rect">
            <a:avLst/>
          </a:prstGeom>
          <a:ln w="0">
            <a:noFill/>
          </a:ln>
        </p:spPr>
      </p:pic>
      <p:sp>
        <p:nvSpPr>
          <p:cNvPr id="42" name="PlaceHolder 1"/>
          <p:cNvSpPr>
            <a:spLocks noGrp="1"/>
          </p:cNvSpPr>
          <p:nvPr>
            <p:ph type="dt" idx="4"/>
          </p:nvPr>
        </p:nvSpPr>
        <p:spPr>
          <a:xfrm>
            <a:off x="8589600" y="5870520"/>
            <a:ext cx="159984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r>
              <a:rPr b="0" lang="en-US" sz="1000" spc="-1" strike="noStrike">
                <a:solidFill>
                  <a:srgbClr val="ffffff"/>
                </a:solidFill>
                <a:latin typeface="Calibri"/>
              </a:rPr>
              <a:t>&lt;date/time&gt;</a:t>
            </a:r>
            <a:endParaRPr b="0" lang="en-US" sz="1000" spc="-1" strike="noStrike">
              <a:latin typeface="Times New Roman"/>
            </a:endParaRPr>
          </a:p>
        </p:txBody>
      </p:sp>
      <p:sp>
        <p:nvSpPr>
          <p:cNvPr id="43" name="PlaceHolder 2"/>
          <p:cNvSpPr>
            <a:spLocks noGrp="1"/>
          </p:cNvSpPr>
          <p:nvPr>
            <p:ph type="ftr" idx="5"/>
          </p:nvPr>
        </p:nvSpPr>
        <p:spPr>
          <a:xfrm>
            <a:off x="685800" y="5870520"/>
            <a:ext cx="7827120" cy="37764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4" name="PlaceHolder 3"/>
          <p:cNvSpPr>
            <a:spLocks noGrp="1"/>
          </p:cNvSpPr>
          <p:nvPr>
            <p:ph type="sldNum" idx="6"/>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89147438-8B40-4F49-B194-07F165D88526}" type="slidenum">
              <a:rPr b="0" lang="en-US" sz="1000" spc="-1" strike="noStrike">
                <a:solidFill>
                  <a:srgbClr val="ffffff"/>
                </a:solidFill>
                <a:latin typeface="Calibri"/>
              </a:rPr>
              <a:t>&lt;number&gt;</a:t>
            </a:fld>
            <a:endParaRPr b="0" lang="en-US" sz="1000" spc="-1" strike="noStrike">
              <a:latin typeface="Times New Roman"/>
            </a:endParaRPr>
          </a:p>
        </p:txBody>
      </p:sp>
      <p:sp>
        <p:nvSpPr>
          <p:cNvPr id="4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Calibri"/>
              </a:rPr>
              <a:t>Click to edit the title text format</a:t>
            </a:r>
            <a:endParaRPr b="0" lang="en-US" sz="1800" spc="-1" strike="noStrike">
              <a:solidFill>
                <a:srgbClr val="ffffff"/>
              </a:solidFill>
              <a:latin typeface="Calibri"/>
            </a:endParaRPr>
          </a:p>
        </p:txBody>
      </p:sp>
      <p:sp>
        <p:nvSpPr>
          <p:cNvPr id="4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alibri"/>
              </a:rPr>
              <a:t>Click to edit the outline text format</a:t>
            </a:r>
            <a:endParaRPr b="0" lang="en-US" sz="1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400" spc="-1" strike="noStrike">
                <a:solidFill>
                  <a:srgbClr val="ffffff"/>
                </a:solidFill>
                <a:latin typeface="Calibri"/>
              </a:rPr>
              <a:t>Second Outline Level</a:t>
            </a:r>
            <a:endParaRPr b="0" lang="en-US" sz="14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alibri"/>
              </a:rPr>
              <a:t>Third Outline Level</a:t>
            </a:r>
            <a:endParaRPr b="0" lang="en-US" sz="12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alibri"/>
              </a:rPr>
              <a:t>Fourth Outline Level</a:t>
            </a:r>
            <a:endParaRPr b="0" lang="en-US" sz="12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alibri"/>
              </a:rPr>
              <a:t>Fifth Outline Level</a:t>
            </a:r>
            <a:endParaRPr b="0" lang="en-U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alibri"/>
              </a:rPr>
              <a:t>Sixth Outline Level</a:t>
            </a:r>
            <a:endParaRPr b="0" lang="en-U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alibri"/>
              </a:rPr>
              <a:t>Seventh Outline Level</a:t>
            </a:r>
            <a:endParaRPr b="0" lang="en-U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3" name="Picture 6" descr="Celestia-R1---OverlayContentHD.png"/>
          <p:cNvPicPr/>
          <p:nvPr/>
        </p:nvPicPr>
        <p:blipFill>
          <a:blip r:embed="rId3"/>
          <a:stretch/>
        </p:blipFill>
        <p:spPr>
          <a:xfrm>
            <a:off x="0" y="0"/>
            <a:ext cx="12188520" cy="6855840"/>
          </a:xfrm>
          <a:prstGeom prst="rect">
            <a:avLst/>
          </a:prstGeom>
          <a:ln w="0">
            <a:noFill/>
          </a:ln>
        </p:spPr>
      </p:pic>
      <p:sp>
        <p:nvSpPr>
          <p:cNvPr id="84" name="PlaceHolder 1"/>
          <p:cNvSpPr>
            <a:spLocks noGrp="1"/>
          </p:cNvSpPr>
          <p:nvPr>
            <p:ph type="title"/>
          </p:nvPr>
        </p:nvSpPr>
        <p:spPr>
          <a:xfrm>
            <a:off x="685800" y="609480"/>
            <a:ext cx="10131120" cy="1455840"/>
          </a:xfrm>
          <a:prstGeom prst="rect">
            <a:avLst/>
          </a:prstGeom>
          <a:noFill/>
          <a:ln w="0">
            <a:noFill/>
          </a:ln>
        </p:spPr>
        <p:txBody>
          <a:bodyPr anchor="ctr">
            <a:noAutofit/>
          </a:bodyPr>
          <a:p>
            <a:pPr>
              <a:lnSpc>
                <a:spcPct val="100000"/>
              </a:lnSpc>
              <a:buNone/>
            </a:pPr>
            <a:r>
              <a:rPr b="0" lang="en-US" sz="3600" spc="-1" strike="noStrike" cap="all">
                <a:solidFill>
                  <a:srgbClr val="ffffff"/>
                </a:solidFill>
                <a:latin typeface="Calibri Light"/>
              </a:rPr>
              <a:t>Click to edit Master title style</a:t>
            </a:r>
            <a:endParaRPr b="0" lang="en-US" sz="3600" spc="-1" strike="noStrike">
              <a:solidFill>
                <a:srgbClr val="ffffff"/>
              </a:solidFill>
              <a:latin typeface="Calibri"/>
            </a:endParaRPr>
          </a:p>
        </p:txBody>
      </p:sp>
      <p:sp>
        <p:nvSpPr>
          <p:cNvPr id="85" name="PlaceHolder 2"/>
          <p:cNvSpPr>
            <a:spLocks noGrp="1"/>
          </p:cNvSpPr>
          <p:nvPr>
            <p:ph type="body"/>
          </p:nvPr>
        </p:nvSpPr>
        <p:spPr>
          <a:xfrm>
            <a:off x="685800" y="2142000"/>
            <a:ext cx="10131120" cy="3648600"/>
          </a:xfrm>
          <a:prstGeom prst="rect">
            <a:avLst/>
          </a:prstGeom>
          <a:noFill/>
          <a:ln w="0">
            <a:noFill/>
          </a:ln>
        </p:spPr>
        <p:txBody>
          <a:bodyPr anchor="ctr">
            <a:noAutofit/>
          </a:bodyPr>
          <a:p>
            <a:pPr marL="285840" indent="-285840">
              <a:lnSpc>
                <a:spcPct val="100000"/>
              </a:lnSpc>
              <a:spcAft>
                <a:spcPts val="1001"/>
              </a:spcAft>
              <a:buClr>
                <a:srgbClr val="ffffff"/>
              </a:buClr>
              <a:buFont typeface="Arial"/>
              <a:buChar char="•"/>
            </a:pPr>
            <a:r>
              <a:rPr b="0" lang="en-US" sz="1800" spc="-1" strike="noStrike">
                <a:solidFill>
                  <a:srgbClr val="ffffff"/>
                </a:solidFill>
                <a:latin typeface="Calibri"/>
              </a:rPr>
              <a:t>Click to edit Master text styles</a:t>
            </a:r>
            <a:endParaRPr b="0" lang="en-US" sz="1800" spc="-1" strike="noStrike">
              <a:solidFill>
                <a:srgbClr val="ffffff"/>
              </a:solidFill>
              <a:latin typeface="Calibri"/>
            </a:endParaRPr>
          </a:p>
          <a:p>
            <a:pPr lvl="1" marL="743040" indent="-285840">
              <a:lnSpc>
                <a:spcPct val="100000"/>
              </a:lnSpc>
              <a:spcAft>
                <a:spcPts val="1001"/>
              </a:spcAft>
              <a:buClr>
                <a:srgbClr val="ffffff"/>
              </a:buClr>
              <a:buFont typeface="Arial"/>
              <a:buChar char="•"/>
            </a:pPr>
            <a:r>
              <a:rPr b="0" lang="en-US" sz="1600" spc="-1" strike="noStrike">
                <a:solidFill>
                  <a:srgbClr val="ffffff"/>
                </a:solidFill>
                <a:latin typeface="Calibri"/>
              </a:rPr>
              <a:t>Second level</a:t>
            </a:r>
            <a:endParaRPr b="0" lang="en-US" sz="1600" spc="-1" strike="noStrike">
              <a:solidFill>
                <a:srgbClr val="ffffff"/>
              </a:solidFill>
              <a:latin typeface="Calibri"/>
            </a:endParaRPr>
          </a:p>
          <a:p>
            <a:pPr lvl="2" marL="1200240" indent="-285840">
              <a:lnSpc>
                <a:spcPct val="100000"/>
              </a:lnSpc>
              <a:spcAft>
                <a:spcPts val="1001"/>
              </a:spcAft>
              <a:buClr>
                <a:srgbClr val="ffffff"/>
              </a:buClr>
              <a:buFont typeface="Arial"/>
              <a:buChar char="•"/>
            </a:pPr>
            <a:r>
              <a:rPr b="0" lang="en-US" sz="1400" spc="-1" strike="noStrike">
                <a:solidFill>
                  <a:srgbClr val="ffffff"/>
                </a:solidFill>
                <a:latin typeface="Calibri"/>
              </a:rPr>
              <a:t>Third level</a:t>
            </a:r>
            <a:endParaRPr b="0" lang="en-US" sz="1400" spc="-1" strike="noStrike">
              <a:solidFill>
                <a:srgbClr val="ffffff"/>
              </a:solidFill>
              <a:latin typeface="Calibri"/>
            </a:endParaRPr>
          </a:p>
          <a:p>
            <a:pPr lvl="3" marL="1542960" indent="-171360">
              <a:lnSpc>
                <a:spcPct val="100000"/>
              </a:lnSpc>
              <a:spcAft>
                <a:spcPts val="1001"/>
              </a:spcAft>
              <a:buClr>
                <a:srgbClr val="ffffff"/>
              </a:buClr>
              <a:buFont typeface="Arial"/>
              <a:buChar char="•"/>
            </a:pPr>
            <a:r>
              <a:rPr b="0" lang="en-US" sz="1200" spc="-1" strike="noStrike">
                <a:solidFill>
                  <a:srgbClr val="ffffff"/>
                </a:solidFill>
                <a:latin typeface="Calibri"/>
              </a:rPr>
              <a:t>Fourth level</a:t>
            </a:r>
            <a:endParaRPr b="0" lang="en-US" sz="1200" spc="-1" strike="noStrike">
              <a:solidFill>
                <a:srgbClr val="ffffff"/>
              </a:solidFill>
              <a:latin typeface="Calibri"/>
            </a:endParaRPr>
          </a:p>
          <a:p>
            <a:pPr lvl="4" marL="2000160" indent="-171360">
              <a:lnSpc>
                <a:spcPct val="100000"/>
              </a:lnSpc>
              <a:spcAft>
                <a:spcPts val="1001"/>
              </a:spcAft>
              <a:buClr>
                <a:srgbClr val="ffffff"/>
              </a:buClr>
              <a:buFont typeface="Arial"/>
              <a:buChar char="•"/>
            </a:pPr>
            <a:r>
              <a:rPr b="0" lang="en-US" sz="1200" spc="-1" strike="noStrike">
                <a:solidFill>
                  <a:srgbClr val="ffffff"/>
                </a:solidFill>
                <a:latin typeface="Calibri"/>
              </a:rPr>
              <a:t>Fifth level</a:t>
            </a:r>
            <a:endParaRPr b="0" lang="en-US" sz="1200" spc="-1" strike="noStrike">
              <a:solidFill>
                <a:srgbClr val="ffffff"/>
              </a:solidFill>
              <a:latin typeface="Calibri"/>
            </a:endParaRPr>
          </a:p>
        </p:txBody>
      </p:sp>
      <p:sp>
        <p:nvSpPr>
          <p:cNvPr id="86" name="PlaceHolder 3"/>
          <p:cNvSpPr>
            <a:spLocks noGrp="1"/>
          </p:cNvSpPr>
          <p:nvPr>
            <p:ph type="dt" idx="7"/>
          </p:nvPr>
        </p:nvSpPr>
        <p:spPr>
          <a:xfrm>
            <a:off x="8589600" y="5870520"/>
            <a:ext cx="159984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r>
              <a:rPr b="0" lang="en-US" sz="1000" spc="-1" strike="noStrike">
                <a:solidFill>
                  <a:srgbClr val="ffffff"/>
                </a:solidFill>
                <a:latin typeface="Calibri"/>
              </a:rPr>
              <a:t>&lt;date/time&gt;</a:t>
            </a:r>
            <a:endParaRPr b="0" lang="en-US" sz="1000" spc="-1" strike="noStrike">
              <a:latin typeface="Times New Roman"/>
            </a:endParaRPr>
          </a:p>
        </p:txBody>
      </p:sp>
      <p:sp>
        <p:nvSpPr>
          <p:cNvPr id="87" name="PlaceHolder 4"/>
          <p:cNvSpPr>
            <a:spLocks noGrp="1"/>
          </p:cNvSpPr>
          <p:nvPr>
            <p:ph type="ftr" idx="8"/>
          </p:nvPr>
        </p:nvSpPr>
        <p:spPr>
          <a:xfrm>
            <a:off x="685800" y="5870520"/>
            <a:ext cx="7827120" cy="37764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8" name="PlaceHolder 5"/>
          <p:cNvSpPr>
            <a:spLocks noGrp="1"/>
          </p:cNvSpPr>
          <p:nvPr>
            <p:ph type="sldNum" idx="9"/>
          </p:nvPr>
        </p:nvSpPr>
        <p:spPr>
          <a:xfrm>
            <a:off x="10266120" y="5870520"/>
            <a:ext cx="550800" cy="37764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Calibri"/>
              </a:defRPr>
            </a:lvl1pPr>
          </a:lstStyle>
          <a:p>
            <a:pPr algn="r">
              <a:lnSpc>
                <a:spcPct val="100000"/>
              </a:lnSpc>
              <a:buNone/>
            </a:pPr>
            <a:fld id="{6DB8C388-DE17-4448-8F10-1DC5EB268A54}" type="slidenum">
              <a:rPr b="0" lang="en-US" sz="1000" spc="-1" strike="noStrike">
                <a:solidFill>
                  <a:srgbClr val="ffffff"/>
                </a:solidFill>
                <a:latin typeface="Calibri"/>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13.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jpe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jpe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3.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Relationship Id="rId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slideLayout" Target="../slideLayouts/slideLayout13.xml"/><Relationship Id="rId6"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jpeg"/><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Rectangle 185"/>
          <p:cNvSpPr/>
          <p:nvPr/>
        </p:nvSpPr>
        <p:spPr>
          <a:xfrm>
            <a:off x="1982160" y="1584720"/>
            <a:ext cx="8228880" cy="1652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600" spc="-1" strike="noStrike">
                <a:solidFill>
                  <a:srgbClr val="ffffff"/>
                </a:solidFill>
                <a:latin typeface="Arial"/>
              </a:rPr>
              <a:t>Automated Detection of COVID-19 Cases in Digital Medical Images Using Deep Learning Approaches</a:t>
            </a:r>
            <a:endParaRPr b="0" lang="en-US" sz="3600" spc="-1" strike="noStrike">
              <a:latin typeface="Arial"/>
            </a:endParaRPr>
          </a:p>
        </p:txBody>
      </p:sp>
      <p:sp>
        <p:nvSpPr>
          <p:cNvPr id="132" name="Rectangle 186"/>
          <p:cNvSpPr/>
          <p:nvPr/>
        </p:nvSpPr>
        <p:spPr>
          <a:xfrm>
            <a:off x="723600" y="3969000"/>
            <a:ext cx="3336480" cy="819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2400" spc="-1" strike="noStrike">
                <a:solidFill>
                  <a:srgbClr val="ffc000"/>
                </a:solidFill>
                <a:latin typeface="Arial"/>
              </a:rPr>
              <a:t>Presented by:</a:t>
            </a:r>
            <a:endParaRPr b="0" lang="en-US" sz="2400" spc="-1" strike="noStrike">
              <a:latin typeface="Arial"/>
            </a:endParaRPr>
          </a:p>
          <a:p>
            <a:pPr algn="ctr">
              <a:lnSpc>
                <a:spcPct val="100000"/>
              </a:lnSpc>
              <a:buNone/>
            </a:pPr>
            <a:r>
              <a:rPr b="0" lang="en-US" sz="2400" spc="-1" strike="noStrike">
                <a:solidFill>
                  <a:srgbClr val="ffffff"/>
                </a:solidFill>
                <a:latin typeface="Arial"/>
              </a:rPr>
              <a:t> </a:t>
            </a:r>
            <a:r>
              <a:rPr b="0" lang="en-US" sz="2400" spc="-1" strike="noStrike">
                <a:solidFill>
                  <a:srgbClr val="ffffff"/>
                </a:solidFill>
                <a:latin typeface="Arial"/>
              </a:rPr>
              <a:t>Mahmoud Zaky Fetoh</a:t>
            </a:r>
            <a:endParaRPr b="0" lang="en-US" sz="2400" spc="-1" strike="noStrike">
              <a:latin typeface="Arial"/>
            </a:endParaRPr>
          </a:p>
          <a:p>
            <a:pPr algn="ctr">
              <a:lnSpc>
                <a:spcPct val="100000"/>
              </a:lnSpc>
              <a:buNone/>
            </a:pPr>
            <a:endParaRPr b="0" lang="en-US" sz="2400" spc="-1" strike="noStrike">
              <a:latin typeface="Arial"/>
            </a:endParaRPr>
          </a:p>
        </p:txBody>
      </p:sp>
      <p:pic>
        <p:nvPicPr>
          <p:cNvPr id="133" name="Picture 2" descr="A picture containing text&#10;&#10;Description automatically generated"/>
          <p:cNvPicPr/>
          <p:nvPr/>
        </p:nvPicPr>
        <p:blipFill>
          <a:blip r:embed="rId1"/>
          <a:stretch/>
        </p:blipFill>
        <p:spPr>
          <a:xfrm>
            <a:off x="10565640" y="285120"/>
            <a:ext cx="1223640" cy="1302480"/>
          </a:xfrm>
          <a:prstGeom prst="rect">
            <a:avLst/>
          </a:prstGeom>
          <a:ln w="0">
            <a:noFill/>
          </a:ln>
        </p:spPr>
      </p:pic>
      <p:sp>
        <p:nvSpPr>
          <p:cNvPr id="134" name="Rectangle 2"/>
          <p:cNvSpPr/>
          <p:nvPr/>
        </p:nvSpPr>
        <p:spPr>
          <a:xfrm>
            <a:off x="7774200" y="3969000"/>
            <a:ext cx="3336480" cy="1278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2400" spc="-1" strike="noStrike">
                <a:solidFill>
                  <a:srgbClr val="ffc000"/>
                </a:solidFill>
                <a:latin typeface="Arial"/>
              </a:rPr>
              <a:t>Supervisors:</a:t>
            </a:r>
            <a:endParaRPr b="0" lang="en-US" sz="2400" spc="-1" strike="noStrike">
              <a:latin typeface="Arial"/>
            </a:endParaRPr>
          </a:p>
          <a:p>
            <a:pPr algn="ctr">
              <a:lnSpc>
                <a:spcPct val="100000"/>
              </a:lnSpc>
              <a:buNone/>
            </a:pPr>
            <a:r>
              <a:rPr b="0" lang="en-US" sz="2400" spc="-1" strike="noStrike">
                <a:solidFill>
                  <a:srgbClr val="ffffff"/>
                </a:solidFill>
                <a:latin typeface="Calibri"/>
                <a:ea typeface="Calibri"/>
              </a:rPr>
              <a:t>Prof: Khalid M. Amin </a:t>
            </a:r>
            <a:endParaRPr b="0" lang="en-US" sz="2400" spc="-1" strike="noStrike">
              <a:latin typeface="Arial"/>
            </a:endParaRPr>
          </a:p>
          <a:p>
            <a:pPr algn="ctr">
              <a:lnSpc>
                <a:spcPct val="100000"/>
              </a:lnSpc>
              <a:buNone/>
            </a:pPr>
            <a:r>
              <a:rPr b="0" lang="en-US" sz="2400" spc="-1" strike="noStrike">
                <a:solidFill>
                  <a:srgbClr val="ffffff"/>
                </a:solidFill>
                <a:latin typeface="Calibri"/>
                <a:ea typeface="Calibri"/>
              </a:rPr>
              <a:t>Dr: Ahmed M. Hamad</a:t>
            </a:r>
            <a:endParaRPr b="0" lang="en-US" sz="2400" spc="-1" strike="noStrike">
              <a:latin typeface="Arial"/>
            </a:endParaRPr>
          </a:p>
          <a:p>
            <a:pPr algn="ctr">
              <a:lnSpc>
                <a:spcPct val="100000"/>
              </a:lnSpc>
              <a:buNone/>
            </a:pPr>
            <a:endParaRPr b="0" lang="en-US" sz="2400" spc="-1" strike="noStrike">
              <a:latin typeface="Arial"/>
            </a:endParaRPr>
          </a:p>
        </p:txBody>
      </p:sp>
      <p:pic>
        <p:nvPicPr>
          <p:cNvPr id="135" name="Picture 4" descr="Logo, company name&#10;&#10;Description automatically generated"/>
          <p:cNvPicPr/>
          <p:nvPr/>
        </p:nvPicPr>
        <p:blipFill>
          <a:blip r:embed="rId2"/>
          <a:stretch/>
        </p:blipFill>
        <p:spPr>
          <a:xfrm>
            <a:off x="470880" y="356040"/>
            <a:ext cx="1169640" cy="1169640"/>
          </a:xfrm>
          <a:prstGeom prst="rect">
            <a:avLst/>
          </a:prstGeom>
          <a:ln w="0">
            <a:noFill/>
          </a:ln>
        </p:spPr>
      </p:pic>
      <p:sp>
        <p:nvSpPr>
          <p:cNvPr id="136" name="TextBox 4"/>
          <p:cNvSpPr/>
          <p:nvPr/>
        </p:nvSpPr>
        <p:spPr>
          <a:xfrm>
            <a:off x="2612880" y="3429720"/>
            <a:ext cx="6984360" cy="51732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en-US" sz="1400" spc="-1" strike="noStrike">
                <a:solidFill>
                  <a:srgbClr val="ffffff"/>
                </a:solidFill>
                <a:latin typeface="Calibri"/>
                <a:ea typeface="Calibri"/>
              </a:rPr>
              <a:t>Seminar presentation in Accordance with Partial Fulfillment of Requirements of Menoufia University for the Degree of Master in Computers and Information</a:t>
            </a:r>
            <a:endParaRPr b="0" lang="en-US" sz="1400" spc="-1" strike="noStrike">
              <a:latin typeface="Arial"/>
            </a:endParaRPr>
          </a:p>
        </p:txBody>
      </p:sp>
      <p:sp>
        <p:nvSpPr>
          <p:cNvPr id="137" name="PlaceHolder 1"/>
          <p:cNvSpPr>
            <a:spLocks noGrp="1"/>
          </p:cNvSpPr>
          <p:nvPr>
            <p:ph type="sldNum" idx="1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5669890-9B56-4807-A315-C4AB6DB4E648}"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p:nvPr>
        </p:nvSpPr>
        <p:spPr>
          <a:xfrm>
            <a:off x="2290680" y="1330920"/>
            <a:ext cx="6471720" cy="45972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Covid-19 detection using Convolutional Neural networks</a:t>
            </a:r>
            <a:endParaRPr b="0" lang="en-US" sz="2000" spc="-1" strike="noStrike">
              <a:solidFill>
                <a:srgbClr val="ffffff"/>
              </a:solidFill>
              <a:latin typeface="Calibri"/>
            </a:endParaRPr>
          </a:p>
        </p:txBody>
      </p:sp>
      <p:pic>
        <p:nvPicPr>
          <p:cNvPr id="192" name="Picture 6" descr="A close-up of a fetus&#10;&#10;Description automatically generated with medium confidence"/>
          <p:cNvPicPr/>
          <p:nvPr/>
        </p:nvPicPr>
        <p:blipFill>
          <a:blip r:embed="rId1"/>
          <a:srcRect l="9773" t="6102" r="7544" b="32760"/>
          <a:stretch/>
        </p:blipFill>
        <p:spPr>
          <a:xfrm>
            <a:off x="1658520" y="2607840"/>
            <a:ext cx="3723120" cy="2868120"/>
          </a:xfrm>
          <a:prstGeom prst="rect">
            <a:avLst/>
          </a:prstGeom>
          <a:ln w="0">
            <a:noFill/>
          </a:ln>
        </p:spPr>
      </p:pic>
      <p:sp>
        <p:nvSpPr>
          <p:cNvPr id="193" name="Trapezoid 7"/>
          <p:cNvSpPr/>
          <p:nvPr/>
        </p:nvSpPr>
        <p:spPr>
          <a:xfrm rot="5400000">
            <a:off x="6456600" y="3443760"/>
            <a:ext cx="1270440" cy="1296000"/>
          </a:xfrm>
          <a:prstGeom prst="trapezoid">
            <a:avLst>
              <a:gd name="adj" fmla="val 25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4" name="TextBox 8"/>
          <p:cNvSpPr/>
          <p:nvPr/>
        </p:nvSpPr>
        <p:spPr>
          <a:xfrm flipH="1">
            <a:off x="6509160" y="3761640"/>
            <a:ext cx="12960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Gill Sans MT"/>
                <a:ea typeface="DejaVu Sans"/>
              </a:rPr>
              <a:t>CNN</a:t>
            </a:r>
            <a:r>
              <a:rPr b="0" lang="en-US" sz="1800" spc="-1" strike="noStrike">
                <a:solidFill>
                  <a:srgbClr val="000000"/>
                </a:solidFill>
                <a:latin typeface="Gill Sans MT"/>
                <a:ea typeface="DejaVu Sans"/>
              </a:rPr>
              <a:t> </a:t>
            </a:r>
            <a:endParaRPr b="0" lang="en-US" sz="1800" spc="-1" strike="noStrike">
              <a:latin typeface="Arial"/>
            </a:endParaRPr>
          </a:p>
        </p:txBody>
      </p:sp>
      <p:sp>
        <p:nvSpPr>
          <p:cNvPr id="195" name="Scroll: Vertical 9"/>
          <p:cNvSpPr/>
          <p:nvPr/>
        </p:nvSpPr>
        <p:spPr>
          <a:xfrm rot="10800000">
            <a:off x="8489880" y="3352680"/>
            <a:ext cx="1892880" cy="1498680"/>
          </a:xfrm>
          <a:prstGeom prst="verticalScroll">
            <a:avLst>
              <a:gd name="adj" fmla="val 125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6" name="TextBox 10"/>
          <p:cNvSpPr/>
          <p:nvPr/>
        </p:nvSpPr>
        <p:spPr>
          <a:xfrm>
            <a:off x="8724600" y="3639960"/>
            <a:ext cx="149436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Gill Sans MT"/>
                <a:ea typeface="DejaVu Sans"/>
              </a:rPr>
              <a:t>Covid-19 </a:t>
            </a:r>
            <a:endParaRPr b="0" lang="en-US" sz="1800" spc="-1" strike="noStrike">
              <a:latin typeface="Arial"/>
            </a:endParaRPr>
          </a:p>
          <a:p>
            <a:pPr algn="ctr">
              <a:lnSpc>
                <a:spcPct val="100000"/>
              </a:lnSpc>
              <a:buNone/>
            </a:pPr>
            <a:r>
              <a:rPr b="0" lang="en-US" sz="1800" spc="-1" strike="noStrike">
                <a:solidFill>
                  <a:srgbClr val="000000"/>
                </a:solidFill>
                <a:latin typeface="Gill Sans MT"/>
                <a:ea typeface="DejaVu Sans"/>
              </a:rPr>
              <a:t>OR </a:t>
            </a:r>
            <a:endParaRPr b="0" lang="en-US" sz="1800" spc="-1" strike="noStrike">
              <a:latin typeface="Arial"/>
            </a:endParaRPr>
          </a:p>
          <a:p>
            <a:pPr algn="ctr">
              <a:lnSpc>
                <a:spcPct val="100000"/>
              </a:lnSpc>
              <a:buNone/>
            </a:pPr>
            <a:r>
              <a:rPr b="0" lang="en-US" sz="1800" spc="-1" strike="noStrike">
                <a:solidFill>
                  <a:srgbClr val="000000"/>
                </a:solidFill>
                <a:latin typeface="Gill Sans MT"/>
                <a:ea typeface="DejaVu Sans"/>
              </a:rPr>
              <a:t>Not Covid-19</a:t>
            </a:r>
            <a:endParaRPr b="0" lang="en-US" sz="1800" spc="-1" strike="noStrike">
              <a:latin typeface="Arial"/>
            </a:endParaRPr>
          </a:p>
        </p:txBody>
      </p:sp>
      <p:sp>
        <p:nvSpPr>
          <p:cNvPr id="197" name="Arrow: Right 11"/>
          <p:cNvSpPr/>
          <p:nvPr/>
        </p:nvSpPr>
        <p:spPr>
          <a:xfrm>
            <a:off x="5713560" y="4024800"/>
            <a:ext cx="561600" cy="167040"/>
          </a:xfrm>
          <a:prstGeom prst="rightArrow">
            <a:avLst>
              <a:gd name="adj1" fmla="val 50000"/>
              <a:gd name="adj2" fmla="val 50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8" name="Arrow: Right 12"/>
          <p:cNvSpPr/>
          <p:nvPr/>
        </p:nvSpPr>
        <p:spPr>
          <a:xfrm>
            <a:off x="7921800" y="4017600"/>
            <a:ext cx="561600" cy="167040"/>
          </a:xfrm>
          <a:prstGeom prst="rightArrow">
            <a:avLst>
              <a:gd name="adj1" fmla="val 50000"/>
              <a:gd name="adj2" fmla="val 50000"/>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99" name="PlaceHolder 1"/>
          <p:cNvSpPr/>
          <p:nvPr/>
        </p:nvSpPr>
        <p:spPr>
          <a:xfrm>
            <a:off x="3576240" y="469440"/>
            <a:ext cx="504000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00" name="PlaceHolder 2"/>
          <p:cNvSpPr>
            <a:spLocks noGrp="1"/>
          </p:cNvSpPr>
          <p:nvPr>
            <p:ph type="sldNum" idx="22"/>
          </p:nvPr>
        </p:nvSpPr>
        <p:spPr>
          <a:xfrm>
            <a:off x="11588040" y="64123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09795FB-F1B4-4854-BE77-6E1071BB074F}"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192"/>
                                        </p:tgtEl>
                                        <p:attrNameLst>
                                          <p:attrName>style.visibility</p:attrName>
                                        </p:attrNameLst>
                                      </p:cBhvr>
                                      <p:to>
                                        <p:strVal val="visible"/>
                                      </p:to>
                                    </p:set>
                                    <p:animEffect filter="fade" transition="in">
                                      <p:cBhvr additive="repl">
                                        <p:cTn id="91" dur="500"/>
                                        <p:tgtEl>
                                          <p:spTgt spid="192"/>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0">
                                  <p:stCondLst>
                                    <p:cond delay="0"/>
                                  </p:stCondLst>
                                  <p:childTnLst>
                                    <p:set>
                                      <p:cBhvr>
                                        <p:cTn id="95" dur="1" fill="hold">
                                          <p:stCondLst>
                                            <p:cond delay="0"/>
                                          </p:stCondLst>
                                        </p:cTn>
                                        <p:tgtEl>
                                          <p:spTgt spid="197"/>
                                        </p:tgtEl>
                                        <p:attrNameLst>
                                          <p:attrName>style.visibility</p:attrName>
                                        </p:attrNameLst>
                                      </p:cBhvr>
                                      <p:to>
                                        <p:strVal val="visible"/>
                                      </p:to>
                                    </p:set>
                                    <p:animEffect filter="fade" transition="in">
                                      <p:cBhvr additive="repl">
                                        <p:cTn id="96" dur="500"/>
                                        <p:tgtEl>
                                          <p:spTgt spid="197"/>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193"/>
                                        </p:tgtEl>
                                        <p:attrNameLst>
                                          <p:attrName>style.visibility</p:attrName>
                                        </p:attrNameLst>
                                      </p:cBhvr>
                                      <p:to>
                                        <p:strVal val="visible"/>
                                      </p:to>
                                    </p:set>
                                    <p:animEffect filter="fade" transition="in">
                                      <p:cBhvr additive="repl">
                                        <p:cTn id="101" dur="500"/>
                                        <p:tgtEl>
                                          <p:spTgt spid="193"/>
                                        </p:tgtEl>
                                      </p:cBhvr>
                                    </p:animEffec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10">
                                  <p:stCondLst>
                                    <p:cond delay="0"/>
                                  </p:stCondLst>
                                  <p:childTnLst>
                                    <p:set>
                                      <p:cBhvr>
                                        <p:cTn id="105" dur="1" fill="hold">
                                          <p:stCondLst>
                                            <p:cond delay="0"/>
                                          </p:stCondLst>
                                        </p:cTn>
                                        <p:tgtEl>
                                          <p:spTgt spid="194"/>
                                        </p:tgtEl>
                                        <p:attrNameLst>
                                          <p:attrName>style.visibility</p:attrName>
                                        </p:attrNameLst>
                                      </p:cBhvr>
                                      <p:to>
                                        <p:strVal val="visible"/>
                                      </p:to>
                                    </p:set>
                                    <p:animEffect filter="fade" transition="in">
                                      <p:cBhvr additive="repl">
                                        <p:cTn id="106" dur="500"/>
                                        <p:tgtEl>
                                          <p:spTgt spid="194"/>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0">
                                  <p:stCondLst>
                                    <p:cond delay="0"/>
                                  </p:stCondLst>
                                  <p:childTnLst>
                                    <p:set>
                                      <p:cBhvr>
                                        <p:cTn id="110" dur="1" fill="hold">
                                          <p:stCondLst>
                                            <p:cond delay="0"/>
                                          </p:stCondLst>
                                        </p:cTn>
                                        <p:tgtEl>
                                          <p:spTgt spid="198"/>
                                        </p:tgtEl>
                                        <p:attrNameLst>
                                          <p:attrName>style.visibility</p:attrName>
                                        </p:attrNameLst>
                                      </p:cBhvr>
                                      <p:to>
                                        <p:strVal val="visible"/>
                                      </p:to>
                                    </p:set>
                                    <p:animEffect filter="fade" transition="in">
                                      <p:cBhvr additive="repl">
                                        <p:cTn id="111" dur="500"/>
                                        <p:tgtEl>
                                          <p:spTgt spid="198"/>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195"/>
                                        </p:tgtEl>
                                        <p:attrNameLst>
                                          <p:attrName>style.visibility</p:attrName>
                                        </p:attrNameLst>
                                      </p:cBhvr>
                                      <p:to>
                                        <p:strVal val="visible"/>
                                      </p:to>
                                    </p:set>
                                    <p:animEffect filter="fade" transition="in">
                                      <p:cBhvr additive="repl">
                                        <p:cTn id="116" dur="500"/>
                                        <p:tgtEl>
                                          <p:spTgt spid="195"/>
                                        </p:tgtEl>
                                      </p:cBhvr>
                                    </p:animEffect>
                                  </p:childTnLst>
                                </p:cTn>
                              </p:par>
                              <p:par>
                                <p:cTn id="117" nodeType="withEffect" fill="hold" presetClass="entr" presetID="10">
                                  <p:stCondLst>
                                    <p:cond delay="0"/>
                                  </p:stCondLst>
                                  <p:childTnLst>
                                    <p:set>
                                      <p:cBhvr>
                                        <p:cTn id="118" dur="1" fill="hold">
                                          <p:stCondLst>
                                            <p:cond delay="0"/>
                                          </p:stCondLst>
                                        </p:cTn>
                                        <p:tgtEl>
                                          <p:spTgt spid="196"/>
                                        </p:tgtEl>
                                        <p:attrNameLst>
                                          <p:attrName>style.visibility</p:attrName>
                                        </p:attrNameLst>
                                      </p:cBhvr>
                                      <p:to>
                                        <p:strVal val="visible"/>
                                      </p:to>
                                    </p:set>
                                    <p:animEffect filter="fade" transition="in">
                                      <p:cBhvr additive="repl">
                                        <p:cTn id="119"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p:nvPr>
        </p:nvSpPr>
        <p:spPr>
          <a:xfrm>
            <a:off x="1230120" y="1283760"/>
            <a:ext cx="5814720" cy="49644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Convolutional Neural Network is Scale variant</a:t>
            </a:r>
            <a:endParaRPr b="0" lang="en-US" sz="2000" spc="-1" strike="noStrike">
              <a:solidFill>
                <a:srgbClr val="ffffff"/>
              </a:solidFill>
              <a:latin typeface="Calibri"/>
            </a:endParaRPr>
          </a:p>
        </p:txBody>
      </p:sp>
      <p:pic>
        <p:nvPicPr>
          <p:cNvPr id="202" name="Picture 9" descr=""/>
          <p:cNvPicPr/>
          <p:nvPr/>
        </p:nvPicPr>
        <p:blipFill>
          <a:blip r:embed="rId1"/>
          <a:stretch/>
        </p:blipFill>
        <p:spPr>
          <a:xfrm>
            <a:off x="1227240" y="1912320"/>
            <a:ext cx="10009080" cy="4762440"/>
          </a:xfrm>
          <a:prstGeom prst="rect">
            <a:avLst/>
          </a:prstGeom>
          <a:ln w="0">
            <a:noFill/>
          </a:ln>
        </p:spPr>
      </p:pic>
      <p:sp>
        <p:nvSpPr>
          <p:cNvPr id="203" name="PlaceHolder 1"/>
          <p:cNvSpPr/>
          <p:nvPr/>
        </p:nvSpPr>
        <p:spPr>
          <a:xfrm>
            <a:off x="3503520" y="750600"/>
            <a:ext cx="51829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04" name="PlaceHolder 2"/>
          <p:cNvSpPr>
            <a:spLocks noGrp="1"/>
          </p:cNvSpPr>
          <p:nvPr>
            <p:ph type="sldNum" idx="23"/>
          </p:nvPr>
        </p:nvSpPr>
        <p:spPr>
          <a:xfrm>
            <a:off x="1157904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3FCEA3F-277D-4119-8593-AFA0D49B8820}"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2" presetSubtype="4">
                                  <p:stCondLst>
                                    <p:cond delay="0"/>
                                  </p:stCondLst>
                                  <p:childTnLst>
                                    <p:set>
                                      <p:cBhvr>
                                        <p:cTn id="125" dur="1" fill="hold">
                                          <p:stCondLst>
                                            <p:cond delay="0"/>
                                          </p:stCondLst>
                                        </p:cTn>
                                        <p:tgtEl>
                                          <p:spTgt spid="202"/>
                                        </p:tgtEl>
                                        <p:attrNameLst>
                                          <p:attrName>style.visibility</p:attrName>
                                        </p:attrNameLst>
                                      </p:cBhvr>
                                      <p:to>
                                        <p:strVal val="visible"/>
                                      </p:to>
                                    </p:set>
                                    <p:anim calcmode="lin" valueType="num">
                                      <p:cBhvr additive="repl">
                                        <p:cTn id="126" dur="500" fill="hold"/>
                                        <p:tgtEl>
                                          <p:spTgt spid="202"/>
                                        </p:tgtEl>
                                        <p:attrNameLst>
                                          <p:attrName>ppt_x</p:attrName>
                                        </p:attrNameLst>
                                      </p:cBhvr>
                                      <p:tavLst>
                                        <p:tav tm="0">
                                          <p:val>
                                            <p:strVal val="#ppt_x"/>
                                          </p:val>
                                        </p:tav>
                                        <p:tav tm="100000">
                                          <p:val>
                                            <p:strVal val="#ppt_x"/>
                                          </p:val>
                                        </p:tav>
                                      </p:tavLst>
                                    </p:anim>
                                    <p:anim calcmode="lin" valueType="num">
                                      <p:cBhvr additive="repl">
                                        <p:cTn id="127"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05" name="Picture 250" descr=""/>
          <p:cNvPicPr/>
          <p:nvPr/>
        </p:nvPicPr>
        <p:blipFill>
          <a:blip r:embed="rId2"/>
          <a:stretch/>
        </p:blipFill>
        <p:spPr>
          <a:xfrm>
            <a:off x="0" y="0"/>
            <a:ext cx="12188520" cy="6855840"/>
          </a:xfrm>
          <a:prstGeom prst="rect">
            <a:avLst/>
          </a:prstGeom>
          <a:ln w="0">
            <a:noFill/>
          </a:ln>
        </p:spPr>
      </p:pic>
      <p:sp>
        <p:nvSpPr>
          <p:cNvPr id="206" name="PlaceHolder 1"/>
          <p:cNvSpPr>
            <a:spLocks noGrp="1"/>
          </p:cNvSpPr>
          <p:nvPr>
            <p:ph/>
          </p:nvPr>
        </p:nvSpPr>
        <p:spPr>
          <a:xfrm>
            <a:off x="8299080" y="3329640"/>
            <a:ext cx="2928960" cy="739440"/>
          </a:xfrm>
          <a:prstGeom prst="rect">
            <a:avLst/>
          </a:prstGeom>
          <a:noFill/>
          <a:ln w="0">
            <a:noFill/>
          </a:ln>
        </p:spPr>
        <p:txBody>
          <a:bodyPr anchor="t">
            <a:normAutofit/>
          </a:bodyPr>
          <a:p>
            <a:pPr algn="r">
              <a:lnSpc>
                <a:spcPct val="100000"/>
              </a:lnSpc>
              <a:spcAft>
                <a:spcPts val="1001"/>
              </a:spcAft>
              <a:buNone/>
              <a:tabLst>
                <a:tab algn="l" pos="0"/>
              </a:tabLst>
            </a:pPr>
            <a:r>
              <a:rPr b="0" lang="en-US" sz="1800" spc="-1" strike="noStrike" cap="all">
                <a:solidFill>
                  <a:srgbClr val="ffffff"/>
                </a:solidFill>
                <a:latin typeface="Calibri"/>
              </a:rPr>
              <a:t>Statistical distribution of the pneumonia scale</a:t>
            </a:r>
            <a:endParaRPr b="0" lang="en-US" sz="1800" spc="-1" strike="noStrike">
              <a:solidFill>
                <a:srgbClr val="ffffff"/>
              </a:solidFill>
              <a:latin typeface="Calibri"/>
            </a:endParaRPr>
          </a:p>
        </p:txBody>
      </p:sp>
      <p:sp>
        <p:nvSpPr>
          <p:cNvPr id="207" name="Picture 5"/>
          <p:cNvSpPr/>
          <p:nvPr/>
        </p:nvSpPr>
        <p:spPr>
          <a:xfrm>
            <a:off x="629640" y="776520"/>
            <a:ext cx="6921000" cy="530928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08" name="PlaceHolder 1"/>
          <p:cNvSpPr/>
          <p:nvPr/>
        </p:nvSpPr>
        <p:spPr>
          <a:xfrm>
            <a:off x="8369640" y="957240"/>
            <a:ext cx="3092760" cy="1277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a:t>
            </a:r>
            <a:endParaRPr b="0" lang="en-US" sz="3200" spc="-1" strike="noStrike">
              <a:latin typeface="Arial"/>
            </a:endParaRPr>
          </a:p>
          <a:p>
            <a:pPr>
              <a:lnSpc>
                <a:spcPct val="90000"/>
              </a:lnSpc>
              <a:buNone/>
            </a:pPr>
            <a:r>
              <a:rPr b="1" lang="en-US" sz="3200" spc="-1" strike="noStrike" cap="all">
                <a:solidFill>
                  <a:srgbClr val="ffffff"/>
                </a:solidFill>
                <a:latin typeface="Gill Sans MT"/>
              </a:rPr>
              <a:t>Statement</a:t>
            </a:r>
            <a:endParaRPr b="0" lang="en-US" sz="3200" spc="-1" strike="noStrike">
              <a:latin typeface="Arial"/>
            </a:endParaRPr>
          </a:p>
        </p:txBody>
      </p:sp>
      <p:sp>
        <p:nvSpPr>
          <p:cNvPr id="209" name="PlaceHolder 2"/>
          <p:cNvSpPr>
            <a:spLocks noGrp="1"/>
          </p:cNvSpPr>
          <p:nvPr>
            <p:ph type="sldNum" idx="2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25C15F23-A7C0-4692-81D4-EDA505F1DF14}"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2" presetSubtype="4">
                                  <p:stCondLst>
                                    <p:cond delay="0"/>
                                  </p:stCondLst>
                                  <p:childTnLst>
                                    <p:set>
                                      <p:cBhvr>
                                        <p:cTn id="133" dur="1" fill="hold">
                                          <p:stCondLst>
                                            <p:cond delay="0"/>
                                          </p:stCondLst>
                                        </p:cTn>
                                        <p:tgtEl>
                                          <p:spTgt spid="207"/>
                                        </p:tgtEl>
                                        <p:attrNameLst>
                                          <p:attrName>style.visibility</p:attrName>
                                        </p:attrNameLst>
                                      </p:cBhvr>
                                      <p:to>
                                        <p:strVal val="visible"/>
                                      </p:to>
                                    </p:set>
                                    <p:anim calcmode="lin" valueType="num">
                                      <p:cBhvr additive="repl">
                                        <p:cTn id="134" dur="500" fill="hold"/>
                                        <p:tgtEl>
                                          <p:spTgt spid="207"/>
                                        </p:tgtEl>
                                        <p:attrNameLst>
                                          <p:attrName>ppt_x</p:attrName>
                                        </p:attrNameLst>
                                      </p:cBhvr>
                                      <p:tavLst>
                                        <p:tav tm="0">
                                          <p:val>
                                            <p:strVal val="#ppt_x"/>
                                          </p:val>
                                        </p:tav>
                                        <p:tav tm="100000">
                                          <p:val>
                                            <p:strVal val="#ppt_x"/>
                                          </p:val>
                                        </p:tav>
                                      </p:tavLst>
                                    </p:anim>
                                    <p:anim calcmode="lin" valueType="num">
                                      <p:cBhvr additive="repl">
                                        <p:cTn id="135"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p:nvPr/>
        </p:nvSpPr>
        <p:spPr>
          <a:xfrm>
            <a:off x="3636720" y="510480"/>
            <a:ext cx="491904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211" name="TextBox 1"/>
          <p:cNvSpPr/>
          <p:nvPr/>
        </p:nvSpPr>
        <p:spPr>
          <a:xfrm>
            <a:off x="1486080" y="1281960"/>
            <a:ext cx="65311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rPr>
              <a:t>Convolutional Neural Networks Sizes</a:t>
            </a:r>
            <a:endParaRPr b="0" lang="en-US" sz="2800" spc="-1" strike="noStrike">
              <a:latin typeface="Arial"/>
            </a:endParaRPr>
          </a:p>
        </p:txBody>
      </p:sp>
      <p:graphicFrame>
        <p:nvGraphicFramePr>
          <p:cNvPr id="212" name="Table 4"/>
          <p:cNvGraphicFramePr/>
          <p:nvPr/>
        </p:nvGraphicFramePr>
        <p:xfrm>
          <a:off x="1881000" y="2094120"/>
          <a:ext cx="8617320" cy="3728880"/>
        </p:xfrm>
        <a:graphic>
          <a:graphicData uri="http://schemas.openxmlformats.org/drawingml/2006/table">
            <a:tbl>
              <a:tblPr/>
              <a:tblGrid>
                <a:gridCol w="4308840"/>
                <a:gridCol w="4308840"/>
              </a:tblGrid>
              <a:tr h="409320">
                <a:tc>
                  <a:txBody>
                    <a:bodyPr anchor="t">
                      <a:noAutofit/>
                    </a:bodyPr>
                    <a:p>
                      <a:pPr algn="ctr">
                        <a:lnSpc>
                          <a:spcPct val="100000"/>
                        </a:lnSpc>
                        <a:buNone/>
                      </a:pPr>
                      <a:r>
                        <a:rPr b="1" lang="en-US" sz="2000" spc="-1" strike="noStrike">
                          <a:solidFill>
                            <a:srgbClr val="ffffff"/>
                          </a:solidFill>
                          <a:latin typeface="Calibri"/>
                        </a:rPr>
                        <a:t>Name CNN</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2000" spc="-1" strike="noStrike">
                          <a:solidFill>
                            <a:srgbClr val="ffffff"/>
                          </a:solidFill>
                          <a:latin typeface="Calibri"/>
                        </a:rPr>
                        <a:t>Parameter Number</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663840">
                <a:tc>
                  <a:txBody>
                    <a:bodyPr anchor="t">
                      <a:noAutofit/>
                    </a:bodyPr>
                    <a:p>
                      <a:pPr algn="ctr">
                        <a:lnSpc>
                          <a:spcPct val="100000"/>
                        </a:lnSpc>
                        <a:buNone/>
                      </a:pPr>
                      <a:r>
                        <a:rPr b="0" lang="en-US" sz="3600" spc="-1" strike="noStrike">
                          <a:solidFill>
                            <a:srgbClr val="000000"/>
                          </a:solidFill>
                          <a:latin typeface="Calibri"/>
                        </a:rPr>
                        <a:t>Alex-Net</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62.3M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663840">
                <a:tc>
                  <a:txBody>
                    <a:bodyPr anchor="t">
                      <a:noAutofit/>
                    </a:bodyPr>
                    <a:p>
                      <a:pPr algn="ctr">
                        <a:lnSpc>
                          <a:spcPct val="100000"/>
                        </a:lnSpc>
                        <a:buNone/>
                      </a:pPr>
                      <a:r>
                        <a:rPr b="0" lang="en-US" sz="3600" spc="-1" strike="noStrike">
                          <a:solidFill>
                            <a:srgbClr val="000000"/>
                          </a:solidFill>
                          <a:latin typeface="Calibri"/>
                        </a:rPr>
                        <a:t>VGG-16</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3600" spc="-1" strike="noStrike">
                          <a:solidFill>
                            <a:srgbClr val="000000"/>
                          </a:solidFill>
                          <a:latin typeface="Calibri"/>
                        </a:rPr>
                        <a:t>138M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663840">
                <a:tc>
                  <a:txBody>
                    <a:bodyPr anchor="t">
                      <a:noAutofit/>
                    </a:bodyPr>
                    <a:p>
                      <a:pPr algn="ctr">
                        <a:lnSpc>
                          <a:spcPct val="100000"/>
                        </a:lnSpc>
                        <a:buNone/>
                      </a:pPr>
                      <a:r>
                        <a:rPr b="0" lang="en-US" sz="3600" spc="-1" strike="noStrike">
                          <a:solidFill>
                            <a:srgbClr val="000000"/>
                          </a:solidFill>
                          <a:latin typeface="Calibri"/>
                        </a:rPr>
                        <a:t>ResNet-152</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60M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663840">
                <a:tc>
                  <a:txBody>
                    <a:bodyPr anchor="t">
                      <a:noAutofit/>
                    </a:bodyPr>
                    <a:p>
                      <a:pPr algn="ctr">
                        <a:lnSpc>
                          <a:spcPct val="100000"/>
                        </a:lnSpc>
                        <a:buNone/>
                      </a:pPr>
                      <a:r>
                        <a:rPr b="0" lang="en-US" sz="3600" spc="-1" strike="noStrike">
                          <a:solidFill>
                            <a:srgbClr val="000000"/>
                          </a:solidFill>
                          <a:latin typeface="Calibri"/>
                        </a:rPr>
                        <a:t>DenseNet-121</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3600" spc="-1" strike="noStrike">
                          <a:solidFill>
                            <a:srgbClr val="000000"/>
                          </a:solidFill>
                          <a:latin typeface="Calibri"/>
                        </a:rPr>
                        <a:t>7.2M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664200">
                <a:tc>
                  <a:txBody>
                    <a:bodyPr anchor="t">
                      <a:noAutofit/>
                    </a:bodyPr>
                    <a:p>
                      <a:pPr algn="ctr">
                        <a:lnSpc>
                          <a:spcPct val="100000"/>
                        </a:lnSpc>
                        <a:buNone/>
                      </a:pPr>
                      <a:r>
                        <a:rPr b="0" lang="en-US" sz="3600" spc="-1" strike="noStrike">
                          <a:solidFill>
                            <a:srgbClr val="000000"/>
                          </a:solidFill>
                          <a:latin typeface="Calibri"/>
                        </a:rPr>
                        <a:t>MobileNet</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3600" spc="-1" strike="noStrike">
                          <a:solidFill>
                            <a:srgbClr val="000000"/>
                          </a:solidFill>
                          <a:latin typeface="Calibri"/>
                        </a:rPr>
                        <a:t>13M</a:t>
                      </a:r>
                      <a:endParaRPr b="0" lang="en-US" sz="3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bl>
          </a:graphicData>
        </a:graphic>
      </p:graphicFrame>
      <p:sp>
        <p:nvSpPr>
          <p:cNvPr id="213" name="PlaceHolder 1"/>
          <p:cNvSpPr>
            <a:spLocks noGrp="1"/>
          </p:cNvSpPr>
          <p:nvPr>
            <p:ph type="sldNum" idx="2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2C2CCCF7-E8BF-4908-9A49-6987D15D5B31}"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3503520" y="750600"/>
            <a:ext cx="5182920" cy="537480"/>
          </a:xfrm>
          <a:prstGeom prst="rect">
            <a:avLst/>
          </a:prstGeom>
          <a:noFill/>
          <a:ln w="0">
            <a:noFill/>
          </a:ln>
        </p:spPr>
        <p:txBody>
          <a:bodyPr anchor="t">
            <a:noAutofit/>
          </a:bodyPr>
          <a:p>
            <a:pPr>
              <a:lnSpc>
                <a:spcPct val="90000"/>
              </a:lnSpc>
              <a:buNone/>
            </a:pPr>
            <a:r>
              <a:rPr b="1" lang="en-US" sz="3200" spc="-1" strike="noStrike" cap="all">
                <a:solidFill>
                  <a:srgbClr val="ffffff"/>
                </a:solidFill>
                <a:latin typeface="Gill Sans MT"/>
              </a:rPr>
              <a:t>Research objective</a:t>
            </a:r>
            <a:endParaRPr b="0" lang="en-US" sz="3200" spc="-1" strike="noStrike">
              <a:solidFill>
                <a:srgbClr val="ffffff"/>
              </a:solidFill>
              <a:latin typeface="Calibri"/>
            </a:endParaRPr>
          </a:p>
        </p:txBody>
      </p:sp>
      <p:sp>
        <p:nvSpPr>
          <p:cNvPr id="215" name="PlaceHolder 2"/>
          <p:cNvSpPr>
            <a:spLocks noGrp="1"/>
          </p:cNvSpPr>
          <p:nvPr>
            <p:ph/>
          </p:nvPr>
        </p:nvSpPr>
        <p:spPr>
          <a:xfrm>
            <a:off x="1578600" y="1667880"/>
            <a:ext cx="9599400" cy="952200"/>
          </a:xfrm>
          <a:prstGeom prst="rect">
            <a:avLst/>
          </a:prstGeom>
          <a:gradFill rotWithShape="0">
            <a:gsLst>
              <a:gs pos="0">
                <a:srgbClr val="e9e9e9"/>
              </a:gs>
              <a:gs pos="100000">
                <a:srgbClr val="bdbdbd">
                  <a:alpha val="92156"/>
                </a:srgbClr>
              </a:gs>
            </a:gsLst>
            <a:lin ang="5400000"/>
          </a:gradFill>
          <a:ln w="9360">
            <a:solidFill>
              <a:srgbClr val="a5a5a5"/>
            </a:solidFill>
            <a:round/>
          </a:ln>
        </p:spPr>
        <p:txBody>
          <a:bodyPr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000000"/>
                </a:solidFill>
                <a:latin typeface="Gill Sans MT"/>
              </a:rPr>
              <a:t>Reduce human power gap between covid19 patients and number of radiologists with high accuracy low analysis time.</a:t>
            </a:r>
            <a:endParaRPr b="0" lang="en-US" sz="2000" spc="-1" strike="noStrike">
              <a:solidFill>
                <a:srgbClr val="ffffff"/>
              </a:solidFill>
              <a:latin typeface="Calibri"/>
            </a:endParaRPr>
          </a:p>
        </p:txBody>
      </p:sp>
      <p:grpSp>
        <p:nvGrpSpPr>
          <p:cNvPr id="216" name="Diagram 2"/>
          <p:cNvGrpSpPr/>
          <p:nvPr/>
        </p:nvGrpSpPr>
        <p:grpSpPr>
          <a:xfrm>
            <a:off x="2038320" y="2658240"/>
            <a:ext cx="7466400" cy="3240000"/>
            <a:chOff x="2038320" y="2658240"/>
            <a:chExt cx="7466400" cy="3240000"/>
          </a:xfrm>
        </p:grpSpPr>
        <p:sp>
          <p:nvSpPr>
            <p:cNvPr id="217" name="Rectangle 215"/>
            <p:cNvSpPr/>
            <p:nvPr/>
          </p:nvSpPr>
          <p:spPr>
            <a:xfrm>
              <a:off x="2038320" y="2658240"/>
              <a:ext cx="7466400" cy="3240000"/>
            </a:xfrm>
            <a:prstGeom prst="rect">
              <a:avLst/>
            </a:prstGeom>
            <a:noFill/>
            <a:ln w="0">
              <a:noFill/>
            </a:ln>
          </p:spPr>
          <p:style>
            <a:lnRef idx="0"/>
            <a:fillRef idx="0"/>
            <a:effectRef idx="0"/>
            <a:fontRef idx="minor"/>
          </p:style>
        </p:sp>
        <p:sp>
          <p:nvSpPr>
            <p:cNvPr id="218" name="Arrow: Up 216"/>
            <p:cNvSpPr/>
            <p:nvPr/>
          </p:nvSpPr>
          <p:spPr>
            <a:xfrm>
              <a:off x="3711600" y="2787480"/>
              <a:ext cx="1590480" cy="1554840"/>
            </a:xfrm>
            <a:prstGeom prst="upArrow">
              <a:avLst>
                <a:gd name="adj1" fmla="val 50000"/>
                <a:gd name="adj2" fmla="val 50000"/>
              </a:avLst>
            </a:prstGeom>
            <a:solidFill>
              <a:schemeClr val="accent1">
                <a:hueOff val="0"/>
                <a:satOff val="0"/>
                <a:lumOff val="0"/>
                <a:alphaOff val="0"/>
              </a:schemeClr>
            </a:solidFill>
            <a:ln cap="rnd">
              <a:solidFill>
                <a:srgbClr val="ffffff"/>
              </a:solidFill>
              <a:round/>
            </a:ln>
          </p:spPr>
          <p:style>
            <a:lnRef idx="2"/>
            <a:fillRef idx="0"/>
            <a:effectRef idx="0"/>
            <a:fontRef idx="minor"/>
          </p:style>
        </p:sp>
        <p:sp>
          <p:nvSpPr>
            <p:cNvPr id="219" name="Rectangle 217"/>
            <p:cNvSpPr/>
            <p:nvPr/>
          </p:nvSpPr>
          <p:spPr>
            <a:xfrm>
              <a:off x="2198160" y="3767040"/>
              <a:ext cx="2275920" cy="518760"/>
            </a:xfrm>
            <a:prstGeom prst="rect">
              <a:avLst/>
            </a:prstGeom>
            <a:noFill/>
            <a:ln w="0">
              <a:noFill/>
            </a:ln>
          </p:spPr>
          <p:style>
            <a:lnRef idx="0"/>
            <a:fillRef idx="0"/>
            <a:effectRef idx="0"/>
            <a:fontRef idx="minor"/>
          </p:style>
          <p:txBody>
            <a:bodyPr numCol="1" spcCol="1440" lIns="248760" rIns="248760" tIns="0" bIns="248760" anchor="ctr">
              <a:noAutofit/>
            </a:bodyPr>
            <a:p>
              <a:pPr>
                <a:lnSpc>
                  <a:spcPct val="90000"/>
                </a:lnSpc>
                <a:spcAft>
                  <a:spcPts val="1225"/>
                </a:spcAft>
                <a:buNone/>
                <a:tabLst>
                  <a:tab algn="l" pos="0"/>
                </a:tabLst>
              </a:pPr>
              <a:r>
                <a:rPr b="0" lang="en-US" sz="3200" spc="-1" strike="noStrike">
                  <a:solidFill>
                    <a:srgbClr val="ffffff"/>
                  </a:solidFill>
                  <a:latin typeface="Gill Sans MT"/>
                </a:rPr>
                <a:t>Accuracy</a:t>
              </a:r>
              <a:endParaRPr b="0" lang="en-US" sz="3200" spc="-1" strike="noStrike">
                <a:latin typeface="Arial"/>
              </a:endParaRPr>
            </a:p>
          </p:txBody>
        </p:sp>
        <p:sp>
          <p:nvSpPr>
            <p:cNvPr id="220" name="Arrow: Down 218"/>
            <p:cNvSpPr/>
            <p:nvPr/>
          </p:nvSpPr>
          <p:spPr>
            <a:xfrm>
              <a:off x="5512320" y="4152600"/>
              <a:ext cx="1590480" cy="1554840"/>
            </a:xfrm>
            <a:prstGeom prst="downArrow">
              <a:avLst>
                <a:gd name="adj1" fmla="val 50000"/>
                <a:gd name="adj2" fmla="val 50000"/>
              </a:avLst>
            </a:prstGeom>
            <a:solidFill>
              <a:schemeClr val="accent1">
                <a:hueOff val="0"/>
                <a:satOff val="0"/>
                <a:lumOff val="0"/>
                <a:alphaOff val="0"/>
              </a:schemeClr>
            </a:solidFill>
            <a:ln cap="rnd">
              <a:solidFill>
                <a:srgbClr val="ffffff"/>
              </a:solidFill>
              <a:round/>
            </a:ln>
          </p:spPr>
          <p:style>
            <a:lnRef idx="2"/>
            <a:fillRef idx="0"/>
            <a:effectRef idx="0"/>
            <a:fontRef idx="minor"/>
          </p:style>
        </p:sp>
        <p:sp>
          <p:nvSpPr>
            <p:cNvPr id="221" name="Rectangle 219"/>
            <p:cNvSpPr/>
            <p:nvPr/>
          </p:nvSpPr>
          <p:spPr>
            <a:xfrm>
              <a:off x="6630480" y="4284000"/>
              <a:ext cx="2869920" cy="668520"/>
            </a:xfrm>
            <a:prstGeom prst="rect">
              <a:avLst/>
            </a:prstGeom>
            <a:noFill/>
            <a:ln w="0">
              <a:noFill/>
            </a:ln>
          </p:spPr>
          <p:style>
            <a:lnRef idx="0"/>
            <a:fillRef idx="0"/>
            <a:effectRef idx="0"/>
            <a:fontRef idx="minor"/>
          </p:style>
          <p:txBody>
            <a:bodyPr numCol="1" spcCol="1440" lIns="248760" rIns="248760" tIns="0" bIns="248760" anchor="ctr">
              <a:noAutofit/>
            </a:bodyPr>
            <a:p>
              <a:pPr>
                <a:lnSpc>
                  <a:spcPct val="90000"/>
                </a:lnSpc>
                <a:spcAft>
                  <a:spcPts val="1225"/>
                </a:spcAft>
                <a:buNone/>
                <a:tabLst>
                  <a:tab algn="l" pos="0"/>
                </a:tabLst>
              </a:pPr>
              <a:r>
                <a:rPr b="0" lang="en-US" sz="3500" spc="-1" strike="noStrike">
                  <a:solidFill>
                    <a:srgbClr val="ffffff"/>
                  </a:solidFill>
                  <a:latin typeface="Gill Sans MT"/>
                </a:rPr>
                <a:t>Analysis time</a:t>
              </a:r>
              <a:endParaRPr b="0" lang="en-US" sz="3500" spc="-1" strike="noStrike">
                <a:latin typeface="Arial"/>
              </a:endParaRPr>
            </a:p>
          </p:txBody>
        </p:sp>
      </p:grpSp>
      <p:sp>
        <p:nvSpPr>
          <p:cNvPr id="222" name="PlaceHolder 3"/>
          <p:cNvSpPr>
            <a:spLocks noGrp="1"/>
          </p:cNvSpPr>
          <p:nvPr>
            <p:ph type="sldNum" idx="2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1BF1D9A-6BB2-4162-8CA4-860CFFD3975C}"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2" presetSubtype="4">
                                  <p:stCondLst>
                                    <p:cond delay="0"/>
                                  </p:stCondLst>
                                  <p:childTnLst>
                                    <p:set>
                                      <p:cBhvr>
                                        <p:cTn id="141" dur="1" fill="hold">
                                          <p:stCondLst>
                                            <p:cond delay="0"/>
                                          </p:stCondLst>
                                        </p:cTn>
                                        <p:tgtEl>
                                          <p:spTgt spid="216"/>
                                        </p:tgtEl>
                                        <p:attrNameLst>
                                          <p:attrName>style.visibility</p:attrName>
                                        </p:attrNameLst>
                                      </p:cBhvr>
                                      <p:to>
                                        <p:strVal val="visible"/>
                                      </p:to>
                                    </p:set>
                                    <p:anim calcmode="lin" valueType="num">
                                      <p:cBhvr additive="repl">
                                        <p:cTn id="142" dur="500" fill="hold"/>
                                        <p:tgtEl>
                                          <p:spTgt spid="216"/>
                                        </p:tgtEl>
                                        <p:attrNameLst>
                                          <p:attrName>ppt_x</p:attrName>
                                        </p:attrNameLst>
                                      </p:cBhvr>
                                      <p:tavLst>
                                        <p:tav tm="0">
                                          <p:val>
                                            <p:strVal val="#ppt_x"/>
                                          </p:val>
                                        </p:tav>
                                        <p:tav tm="100000">
                                          <p:val>
                                            <p:strVal val="#ppt_x"/>
                                          </p:val>
                                        </p:tav>
                                      </p:tavLst>
                                    </p:anim>
                                    <p:anim calcmode="lin" valueType="num">
                                      <p:cBhvr additive="repl">
                                        <p:cTn id="143"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3" name="Picture 196" descr=""/>
          <p:cNvPicPr/>
          <p:nvPr/>
        </p:nvPicPr>
        <p:blipFill>
          <a:blip r:embed="rId1"/>
          <a:stretch/>
        </p:blipFill>
        <p:spPr>
          <a:xfrm>
            <a:off x="0" y="0"/>
            <a:ext cx="12188520" cy="6855840"/>
          </a:xfrm>
          <a:prstGeom prst="rect">
            <a:avLst/>
          </a:prstGeom>
          <a:ln w="0">
            <a:noFill/>
          </a:ln>
        </p:spPr>
      </p:pic>
      <p:sp>
        <p:nvSpPr>
          <p:cNvPr id="224"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5"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226"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227"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228" name="Arrow: Right 3"/>
          <p:cNvSpPr/>
          <p:nvPr/>
        </p:nvSpPr>
        <p:spPr>
          <a:xfrm rot="10800000">
            <a:off x="8076960" y="266544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29" name="PlaceHolder 3"/>
          <p:cNvSpPr>
            <a:spLocks noGrp="1"/>
          </p:cNvSpPr>
          <p:nvPr>
            <p:ph type="sldNum" idx="2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ED5159C8-B023-4ED3-9E4A-2066141BECA7}"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44" dur="indefinite" restart="never" nodeType="tmRoot">
          <p:childTnLst>
            <p:seq>
              <p:cTn id="145" dur="indefinite" nodeType="mainSeq">
                <p:childTnLst>
                  <p:par>
                    <p:cTn id="146" fill="hold">
                      <p:stCondLst>
                        <p:cond delay="indefinite"/>
                      </p:stCondLst>
                      <p:childTnLst>
                        <p:par>
                          <p:cTn id="147" fill="hold">
                            <p:stCondLst>
                              <p:cond delay="0"/>
                            </p:stCondLst>
                            <p:childTnLst>
                              <p:par>
                                <p:cTn id="148" nodeType="clickEffect" fill="hold" presetClass="entr" presetID="10">
                                  <p:stCondLst>
                                    <p:cond delay="0"/>
                                  </p:stCondLst>
                                  <p:childTnLst>
                                    <p:set>
                                      <p:cBhvr>
                                        <p:cTn id="149" dur="1" fill="hold">
                                          <p:stCondLst>
                                            <p:cond delay="0"/>
                                          </p:stCondLst>
                                        </p:cTn>
                                        <p:tgtEl>
                                          <p:spTgt spid="228"/>
                                        </p:tgtEl>
                                        <p:attrNameLst>
                                          <p:attrName>style.visibility</p:attrName>
                                        </p:attrNameLst>
                                      </p:cBhvr>
                                      <p:to>
                                        <p:strVal val="visible"/>
                                      </p:to>
                                    </p:set>
                                    <p:animEffect filter="fade" transition="in">
                                      <p:cBhvr additive="repl">
                                        <p:cTn id="150"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blipFill rotWithShape="0">
          <a:blip r:embed="rId1"/>
          <a:stretch/>
        </a:blipFill>
      </p:bgPr>
    </p:bg>
    <p:spTree>
      <p:nvGrpSpPr>
        <p:cNvPr id="1" name=""/>
        <p:cNvGrpSpPr/>
        <p:nvPr/>
      </p:nvGrpSpPr>
      <p:grpSpPr>
        <a:xfrm>
          <a:off x="0" y="0"/>
          <a:ext cx="0" cy="0"/>
          <a:chOff x="0" y="0"/>
          <a:chExt cx="0" cy="0"/>
        </a:xfrm>
      </p:grpSpPr>
      <p:pic>
        <p:nvPicPr>
          <p:cNvPr id="230" name="Picture 256" descr=""/>
          <p:cNvPicPr/>
          <p:nvPr/>
        </p:nvPicPr>
        <p:blipFill>
          <a:blip r:embed="rId2"/>
          <a:stretch/>
        </p:blipFill>
        <p:spPr>
          <a:xfrm>
            <a:off x="0" y="0"/>
            <a:ext cx="12188520" cy="6855840"/>
          </a:xfrm>
          <a:prstGeom prst="rect">
            <a:avLst/>
          </a:prstGeom>
          <a:ln w="0">
            <a:noFill/>
          </a:ln>
        </p:spPr>
      </p:pic>
      <p:sp>
        <p:nvSpPr>
          <p:cNvPr id="231" name="PlaceHolder 1"/>
          <p:cNvSpPr>
            <a:spLocks noGrp="1"/>
          </p:cNvSpPr>
          <p:nvPr>
            <p:ph type="title"/>
          </p:nvPr>
        </p:nvSpPr>
        <p:spPr>
          <a:xfrm>
            <a:off x="4453560" y="271800"/>
            <a:ext cx="3801600" cy="689040"/>
          </a:xfrm>
          <a:prstGeom prst="rect">
            <a:avLst/>
          </a:prstGeom>
          <a:noFill/>
          <a:ln w="0">
            <a:noFill/>
          </a:ln>
        </p:spPr>
        <p:txBody>
          <a:bodyPr anchor="b">
            <a:noAutofit/>
          </a:bodyPr>
          <a:p>
            <a:pPr algn="ctr">
              <a:lnSpc>
                <a:spcPct val="100000"/>
              </a:lnSpc>
              <a:buNone/>
            </a:pPr>
            <a:r>
              <a:rPr b="1" lang="en-US" sz="3600" spc="-1" strike="noStrike" cap="all">
                <a:solidFill>
                  <a:srgbClr val="ffffff"/>
                </a:solidFill>
                <a:latin typeface="Calibri Light"/>
              </a:rPr>
              <a:t>Related Work 1</a:t>
            </a:r>
            <a:endParaRPr b="0" lang="en-US" sz="3600" spc="-1" strike="noStrike">
              <a:solidFill>
                <a:srgbClr val="ffffff"/>
              </a:solidFill>
              <a:latin typeface="Calibri"/>
            </a:endParaRPr>
          </a:p>
        </p:txBody>
      </p:sp>
      <p:sp>
        <p:nvSpPr>
          <p:cNvPr id="232" name="PlaceHolder 2"/>
          <p:cNvSpPr>
            <a:spLocks noGrp="1"/>
          </p:cNvSpPr>
          <p:nvPr>
            <p:ph/>
          </p:nvPr>
        </p:nvSpPr>
        <p:spPr>
          <a:xfrm>
            <a:off x="653040" y="1144800"/>
            <a:ext cx="3159000" cy="395640"/>
          </a:xfrm>
          <a:prstGeom prst="rect">
            <a:avLst/>
          </a:prstGeom>
          <a:noFill/>
          <a:ln w="0">
            <a:noFill/>
          </a:ln>
        </p:spPr>
        <p:txBody>
          <a:bodyPr anchor="t">
            <a:normAutofit fontScale="90000"/>
          </a:bodyPr>
          <a:p>
            <a:pPr algn="r">
              <a:lnSpc>
                <a:spcPct val="100000"/>
              </a:lnSpc>
              <a:spcAft>
                <a:spcPts val="1001"/>
              </a:spcAft>
              <a:buNone/>
              <a:tabLst>
                <a:tab algn="l" pos="0"/>
              </a:tabLst>
            </a:pPr>
            <a:r>
              <a:rPr b="0" lang="en-US" sz="1800" spc="-1" strike="noStrike" cap="all">
                <a:solidFill>
                  <a:srgbClr val="ffffff"/>
                </a:solidFill>
                <a:latin typeface="Calibri"/>
              </a:rPr>
              <a:t>Explicit multiscale training</a:t>
            </a:r>
            <a:endParaRPr b="0" lang="en-US" sz="1800" spc="-1" strike="noStrike">
              <a:solidFill>
                <a:srgbClr val="ffffff"/>
              </a:solidFill>
              <a:latin typeface="Calibri"/>
            </a:endParaRPr>
          </a:p>
        </p:txBody>
      </p:sp>
      <p:sp>
        <p:nvSpPr>
          <p:cNvPr id="233" name="Picture 6"/>
          <p:cNvSpPr/>
          <p:nvPr/>
        </p:nvSpPr>
        <p:spPr>
          <a:xfrm>
            <a:off x="2631240" y="1718280"/>
            <a:ext cx="6921000" cy="46195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4" name="PlaceHolder 3"/>
          <p:cNvSpPr>
            <a:spLocks noGrp="1"/>
          </p:cNvSpPr>
          <p:nvPr>
            <p:ph type="sldNum" idx="2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83F6049-2AB0-4AB2-B8C7-51884C67B076}"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2" presetSubtype="4">
                                  <p:stCondLst>
                                    <p:cond delay="0"/>
                                  </p:stCondLst>
                                  <p:childTnLst>
                                    <p:set>
                                      <p:cBhvr>
                                        <p:cTn id="156" dur="1" fill="hold">
                                          <p:stCondLst>
                                            <p:cond delay="0"/>
                                          </p:stCondLst>
                                        </p:cTn>
                                        <p:tgtEl>
                                          <p:spTgt spid="233"/>
                                        </p:tgtEl>
                                        <p:attrNameLst>
                                          <p:attrName>style.visibility</p:attrName>
                                        </p:attrNameLst>
                                      </p:cBhvr>
                                      <p:to>
                                        <p:strVal val="visible"/>
                                      </p:to>
                                    </p:set>
                                    <p:anim calcmode="lin" valueType="num">
                                      <p:cBhvr additive="repl">
                                        <p:cTn id="157" dur="500" fill="hold"/>
                                        <p:tgtEl>
                                          <p:spTgt spid="233"/>
                                        </p:tgtEl>
                                        <p:attrNameLst>
                                          <p:attrName>ppt_x</p:attrName>
                                        </p:attrNameLst>
                                      </p:cBhvr>
                                      <p:tavLst>
                                        <p:tav tm="0">
                                          <p:val>
                                            <p:strVal val="#ppt_x"/>
                                          </p:val>
                                        </p:tav>
                                        <p:tav tm="100000">
                                          <p:val>
                                            <p:strVal val="#ppt_x"/>
                                          </p:val>
                                        </p:tav>
                                      </p:tavLst>
                                    </p:anim>
                                    <p:anim calcmode="lin" valueType="num">
                                      <p:cBhvr additive="repl">
                                        <p:cTn id="158"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blipFill rotWithShape="0">
          <a:blip r:embed="rId1"/>
          <a:stretch/>
        </a:blipFill>
      </p:bgPr>
    </p:bg>
    <p:spTree>
      <p:nvGrpSpPr>
        <p:cNvPr id="1" name=""/>
        <p:cNvGrpSpPr/>
        <p:nvPr/>
      </p:nvGrpSpPr>
      <p:grpSpPr>
        <a:xfrm>
          <a:off x="0" y="0"/>
          <a:ext cx="0" cy="0"/>
          <a:chOff x="0" y="0"/>
          <a:chExt cx="0" cy="0"/>
        </a:xfrm>
      </p:grpSpPr>
      <p:pic>
        <p:nvPicPr>
          <p:cNvPr id="235" name="Picture 260" descr=""/>
          <p:cNvPicPr/>
          <p:nvPr/>
        </p:nvPicPr>
        <p:blipFill>
          <a:blip r:embed="rId2"/>
          <a:stretch/>
        </p:blipFill>
        <p:spPr>
          <a:xfrm>
            <a:off x="0" y="0"/>
            <a:ext cx="12188520" cy="6855840"/>
          </a:xfrm>
          <a:prstGeom prst="rect">
            <a:avLst/>
          </a:prstGeom>
          <a:ln w="0">
            <a:noFill/>
          </a:ln>
        </p:spPr>
      </p:pic>
      <p:sp>
        <p:nvSpPr>
          <p:cNvPr id="236" name="PlaceHolder 1"/>
          <p:cNvSpPr>
            <a:spLocks noGrp="1"/>
          </p:cNvSpPr>
          <p:nvPr>
            <p:ph/>
          </p:nvPr>
        </p:nvSpPr>
        <p:spPr>
          <a:xfrm>
            <a:off x="6422400" y="5415120"/>
            <a:ext cx="4737240" cy="452160"/>
          </a:xfrm>
          <a:prstGeom prst="rect">
            <a:avLst/>
          </a:prstGeom>
          <a:noFill/>
          <a:ln w="0">
            <a:noFill/>
          </a:ln>
        </p:spPr>
        <p:txBody>
          <a:bodyPr anchor="t">
            <a:normAutofit/>
          </a:bodyPr>
          <a:p>
            <a:pPr algn="r">
              <a:lnSpc>
                <a:spcPct val="100000"/>
              </a:lnSpc>
              <a:spcAft>
                <a:spcPts val="1001"/>
              </a:spcAft>
              <a:buNone/>
              <a:tabLst>
                <a:tab algn="l" pos="0"/>
              </a:tabLst>
            </a:pPr>
            <a:r>
              <a:rPr b="0" lang="en-US" sz="1800" spc="-1" strike="noStrike" cap="all">
                <a:solidFill>
                  <a:srgbClr val="ffffff"/>
                </a:solidFill>
                <a:latin typeface="Calibri"/>
              </a:rPr>
              <a:t>Shared Networks and skip connection</a:t>
            </a:r>
            <a:endParaRPr b="0" lang="en-US" sz="1800" spc="-1" strike="noStrike">
              <a:solidFill>
                <a:srgbClr val="ffffff"/>
              </a:solidFill>
              <a:latin typeface="Calibri"/>
            </a:endParaRPr>
          </a:p>
        </p:txBody>
      </p:sp>
      <p:sp>
        <p:nvSpPr>
          <p:cNvPr id="237" name="Picture 5"/>
          <p:cNvSpPr/>
          <p:nvPr/>
        </p:nvSpPr>
        <p:spPr>
          <a:xfrm>
            <a:off x="348480" y="902520"/>
            <a:ext cx="5086080" cy="52153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8" name="Picture 7"/>
          <p:cNvSpPr/>
          <p:nvPr/>
        </p:nvSpPr>
        <p:spPr>
          <a:xfrm rot="5400000">
            <a:off x="7076160" y="115200"/>
            <a:ext cx="3427560" cy="5648040"/>
          </a:xfrm>
          <a:prstGeom prst="roundRect">
            <a:avLst>
              <a:gd name="adj" fmla="val 4380"/>
            </a:avLst>
          </a:prstGeom>
          <a:blipFill rotWithShape="0">
            <a:blip r:embed="rId4"/>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39" name="TextBox 1"/>
          <p:cNvSpPr/>
          <p:nvPr/>
        </p:nvSpPr>
        <p:spPr>
          <a:xfrm>
            <a:off x="348480" y="6259320"/>
            <a:ext cx="12071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Chen, Liang-Chieh, et al. "Deeplab: Semantic image segmentation with deep convolutional nets, atrous convolution, and fully connected crfs."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40.4 (2017): 834-848.</a:t>
            </a:r>
            <a:r>
              <a:rPr b="0" lang="en-US" sz="1400" spc="-1" strike="noStrike">
                <a:solidFill>
                  <a:srgbClr val="ffffff"/>
                </a:solidFill>
                <a:latin typeface="Arial"/>
              </a:rPr>
              <a:t>​</a:t>
            </a:r>
            <a:endParaRPr b="0" lang="en-US" sz="1400" spc="-1" strike="noStrike">
              <a:latin typeface="Arial"/>
            </a:endParaRPr>
          </a:p>
        </p:txBody>
      </p:sp>
      <p:sp>
        <p:nvSpPr>
          <p:cNvPr id="240" name="PlaceHolder 1"/>
          <p:cNvSpPr/>
          <p:nvPr/>
        </p:nvSpPr>
        <p:spPr>
          <a:xfrm>
            <a:off x="4453560" y="271800"/>
            <a:ext cx="363636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2</a:t>
            </a:r>
            <a:endParaRPr b="0" lang="en-US" sz="3600" spc="-1" strike="noStrike">
              <a:latin typeface="Arial"/>
            </a:endParaRPr>
          </a:p>
        </p:txBody>
      </p:sp>
      <p:sp>
        <p:nvSpPr>
          <p:cNvPr id="241" name="PlaceHolder 2"/>
          <p:cNvSpPr>
            <a:spLocks noGrp="1"/>
          </p:cNvSpPr>
          <p:nvPr>
            <p:ph type="sldNum" idx="2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AAFF8E6-4C4C-4315-B2DA-C57A890931D2}"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0">
                                  <p:stCondLst>
                                    <p:cond delay="0"/>
                                  </p:stCondLst>
                                  <p:childTnLst>
                                    <p:set>
                                      <p:cBhvr>
                                        <p:cTn id="164" dur="1" fill="hold">
                                          <p:stCondLst>
                                            <p:cond delay="0"/>
                                          </p:stCondLst>
                                        </p:cTn>
                                        <p:tgtEl>
                                          <p:spTgt spid="237"/>
                                        </p:tgtEl>
                                        <p:attrNameLst>
                                          <p:attrName>style.visibility</p:attrName>
                                        </p:attrNameLst>
                                      </p:cBhvr>
                                      <p:to>
                                        <p:strVal val="visible"/>
                                      </p:to>
                                    </p:set>
                                    <p:animEffect filter="fade" transition="in">
                                      <p:cBhvr additive="repl">
                                        <p:cTn id="165" dur="500"/>
                                        <p:tgtEl>
                                          <p:spTgt spid="237"/>
                                        </p:tgtEl>
                                      </p:cBhvr>
                                    </p:animEffec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0">
                                  <p:stCondLst>
                                    <p:cond delay="0"/>
                                  </p:stCondLst>
                                  <p:childTnLst>
                                    <p:set>
                                      <p:cBhvr>
                                        <p:cTn id="169" dur="1" fill="hold">
                                          <p:stCondLst>
                                            <p:cond delay="0"/>
                                          </p:stCondLst>
                                        </p:cTn>
                                        <p:tgtEl>
                                          <p:spTgt spid="238"/>
                                        </p:tgtEl>
                                        <p:attrNameLst>
                                          <p:attrName>style.visibility</p:attrName>
                                        </p:attrNameLst>
                                      </p:cBhvr>
                                      <p:to>
                                        <p:strVal val="visible"/>
                                      </p:to>
                                    </p:set>
                                    <p:animEffect filter="fade" transition="in">
                                      <p:cBhvr additive="repl">
                                        <p:cTn id="170"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42" name="Picture 280" descr=""/>
          <p:cNvPicPr/>
          <p:nvPr/>
        </p:nvPicPr>
        <p:blipFill>
          <a:blip r:embed="rId2"/>
          <a:stretch/>
        </p:blipFill>
        <p:spPr>
          <a:xfrm>
            <a:off x="0" y="0"/>
            <a:ext cx="12188520" cy="6855840"/>
          </a:xfrm>
          <a:prstGeom prst="rect">
            <a:avLst/>
          </a:prstGeom>
          <a:ln w="0">
            <a:noFill/>
          </a:ln>
        </p:spPr>
      </p:pic>
      <p:sp>
        <p:nvSpPr>
          <p:cNvPr id="243" name="PlaceHolder 1"/>
          <p:cNvSpPr>
            <a:spLocks noGrp="1"/>
          </p:cNvSpPr>
          <p:nvPr>
            <p:ph/>
          </p:nvPr>
        </p:nvSpPr>
        <p:spPr>
          <a:xfrm>
            <a:off x="1015560" y="961560"/>
            <a:ext cx="4361040" cy="456120"/>
          </a:xfrm>
          <a:prstGeom prst="rect">
            <a:avLst/>
          </a:prstGeom>
          <a:noFill/>
          <a:ln w="0">
            <a:noFill/>
          </a:ln>
        </p:spPr>
        <p:txBody>
          <a:bodyPr anchor="t">
            <a:noAutofit/>
          </a:bodyPr>
          <a:p>
            <a:pPr marL="457200" indent="-457200">
              <a:lnSpc>
                <a:spcPct val="100000"/>
              </a:lnSpc>
              <a:spcAft>
                <a:spcPts val="1001"/>
              </a:spcAft>
              <a:buClr>
                <a:srgbClr val="ffffff"/>
              </a:buClr>
              <a:buFont typeface="Arial"/>
              <a:buAutoNum type="arabicParenR"/>
            </a:pPr>
            <a:r>
              <a:rPr b="1" lang="en-US" sz="2400" spc="-1" strike="noStrike" cap="all">
                <a:solidFill>
                  <a:srgbClr val="ffffff"/>
                </a:solidFill>
                <a:latin typeface="Calibri"/>
              </a:rPr>
              <a:t>ReCovNet ( Architecture )</a:t>
            </a:r>
            <a:endParaRPr b="0" lang="en-US" sz="2400" spc="-1" strike="noStrike">
              <a:solidFill>
                <a:srgbClr val="ffffff"/>
              </a:solidFill>
              <a:latin typeface="Calibri"/>
            </a:endParaRPr>
          </a:p>
        </p:txBody>
      </p:sp>
      <p:sp>
        <p:nvSpPr>
          <p:cNvPr id="244" name="Picture 3"/>
          <p:cNvSpPr/>
          <p:nvPr/>
        </p:nvSpPr>
        <p:spPr>
          <a:xfrm>
            <a:off x="630720" y="1755000"/>
            <a:ext cx="10722240" cy="365724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45" name="TextBox 1"/>
          <p:cNvSpPr/>
          <p:nvPr/>
        </p:nvSpPr>
        <p:spPr>
          <a:xfrm>
            <a:off x="1458720" y="5867280"/>
            <a:ext cx="9274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Degerli, Aysen, et al. "Reliable COVID-19 Detection Using Chest X-ray Images." </a:t>
            </a:r>
            <a:r>
              <a:rPr b="0" i="1" lang="en-US" sz="1400" spc="-1" strike="noStrike">
                <a:solidFill>
                  <a:srgbClr val="ffffff"/>
                </a:solidFill>
                <a:latin typeface="Arial"/>
              </a:rPr>
              <a:t>2021 IEEE International Conference on Image Processing (ICIP)</a:t>
            </a:r>
            <a:r>
              <a:rPr b="0" lang="en-US" sz="1400" spc="-1" strike="noStrike">
                <a:solidFill>
                  <a:srgbClr val="ffffff"/>
                </a:solidFill>
                <a:latin typeface="Arial"/>
              </a:rPr>
              <a:t>. IEEE, 2021.</a:t>
            </a:r>
            <a:endParaRPr b="0" lang="en-US" sz="1400" spc="-1" strike="noStrike">
              <a:latin typeface="Arial"/>
            </a:endParaRPr>
          </a:p>
        </p:txBody>
      </p:sp>
      <p:sp>
        <p:nvSpPr>
          <p:cNvPr id="246" name="PlaceHolder 1"/>
          <p:cNvSpPr/>
          <p:nvPr/>
        </p:nvSpPr>
        <p:spPr>
          <a:xfrm>
            <a:off x="4453560" y="2718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a:t>
            </a:r>
            <a:endParaRPr b="0" lang="en-US" sz="3600" spc="-1" strike="noStrike">
              <a:latin typeface="Arial"/>
            </a:endParaRPr>
          </a:p>
        </p:txBody>
      </p:sp>
      <p:sp>
        <p:nvSpPr>
          <p:cNvPr id="247" name="PlaceHolder 2"/>
          <p:cNvSpPr>
            <a:spLocks noGrp="1"/>
          </p:cNvSpPr>
          <p:nvPr>
            <p:ph type="sldNum" idx="3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EB89511-BE73-4A60-8D09-F43B91B0E81C}"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48" name="Picture 280" descr=""/>
          <p:cNvPicPr/>
          <p:nvPr/>
        </p:nvPicPr>
        <p:blipFill>
          <a:blip r:embed="rId2"/>
          <a:stretch/>
        </p:blipFill>
        <p:spPr>
          <a:xfrm>
            <a:off x="0" y="0"/>
            <a:ext cx="12188520" cy="6855840"/>
          </a:xfrm>
          <a:prstGeom prst="rect">
            <a:avLst/>
          </a:prstGeom>
          <a:ln w="0">
            <a:noFill/>
          </a:ln>
        </p:spPr>
      </p:pic>
      <p:sp>
        <p:nvSpPr>
          <p:cNvPr id="249" name="PlaceHolder 1"/>
          <p:cNvSpPr>
            <a:spLocks noGrp="1"/>
          </p:cNvSpPr>
          <p:nvPr>
            <p:ph/>
          </p:nvPr>
        </p:nvSpPr>
        <p:spPr>
          <a:xfrm>
            <a:off x="1015560" y="961560"/>
            <a:ext cx="3575880" cy="456120"/>
          </a:xfrm>
          <a:prstGeom prst="rect">
            <a:avLst/>
          </a:prstGeom>
          <a:noFill/>
          <a:ln w="0">
            <a:noFill/>
          </a:ln>
        </p:spPr>
        <p:txBody>
          <a:bodyPr anchor="t">
            <a:noAutofit/>
          </a:bodyPr>
          <a:p>
            <a:pPr marL="457200" indent="-457200">
              <a:lnSpc>
                <a:spcPct val="100000"/>
              </a:lnSpc>
              <a:spcAft>
                <a:spcPts val="1001"/>
              </a:spcAft>
              <a:buClr>
                <a:srgbClr val="ffffff"/>
              </a:buClr>
              <a:buFont typeface="Arial"/>
              <a:buAutoNum type="arabicParenR"/>
            </a:pPr>
            <a:r>
              <a:rPr b="1" lang="en-US" sz="2400" spc="-1" strike="noStrike" cap="all">
                <a:solidFill>
                  <a:srgbClr val="ffffff"/>
                </a:solidFill>
                <a:latin typeface="Calibri"/>
              </a:rPr>
              <a:t>ReCovNet ( RESuLT ) </a:t>
            </a:r>
            <a:endParaRPr b="0" lang="en-US" sz="2400" spc="-1" strike="noStrike">
              <a:solidFill>
                <a:srgbClr val="ffffff"/>
              </a:solidFill>
              <a:latin typeface="Calibri"/>
            </a:endParaRPr>
          </a:p>
        </p:txBody>
      </p:sp>
      <p:sp>
        <p:nvSpPr>
          <p:cNvPr id="250" name="TextBox 1"/>
          <p:cNvSpPr/>
          <p:nvPr/>
        </p:nvSpPr>
        <p:spPr>
          <a:xfrm>
            <a:off x="1458720" y="5867280"/>
            <a:ext cx="9274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Degerli, Aysen, et al. "Reliable COVID-19 Detection Using Chest X-ray Images." </a:t>
            </a:r>
            <a:r>
              <a:rPr b="0" i="1" lang="en-US" sz="1400" spc="-1" strike="noStrike">
                <a:solidFill>
                  <a:srgbClr val="ffffff"/>
                </a:solidFill>
                <a:latin typeface="Arial"/>
              </a:rPr>
              <a:t>2021 IEEE International Conference on Image Processing (ICIP)</a:t>
            </a:r>
            <a:r>
              <a:rPr b="0" lang="en-US" sz="1400" spc="-1" strike="noStrike">
                <a:solidFill>
                  <a:srgbClr val="ffffff"/>
                </a:solidFill>
                <a:latin typeface="Arial"/>
              </a:rPr>
              <a:t>. IEEE, 2021.</a:t>
            </a:r>
            <a:endParaRPr b="0" lang="en-US" sz="1400" spc="-1" strike="noStrike">
              <a:latin typeface="Arial"/>
            </a:endParaRPr>
          </a:p>
        </p:txBody>
      </p:sp>
      <p:sp>
        <p:nvSpPr>
          <p:cNvPr id="251" name="PlaceHolder 1"/>
          <p:cNvSpPr/>
          <p:nvPr/>
        </p:nvSpPr>
        <p:spPr>
          <a:xfrm>
            <a:off x="4453560" y="2718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Related Work </a:t>
            </a:r>
            <a:endParaRPr b="0" lang="en-US" sz="3600" spc="-1" strike="noStrike">
              <a:latin typeface="Arial"/>
            </a:endParaRPr>
          </a:p>
        </p:txBody>
      </p:sp>
      <p:pic>
        <p:nvPicPr>
          <p:cNvPr id="252" name="Picture 4" descr="Table&#10;&#10;Description automatically generated"/>
          <p:cNvPicPr/>
          <p:nvPr/>
        </p:nvPicPr>
        <p:blipFill>
          <a:blip r:embed="rId3"/>
          <a:stretch/>
        </p:blipFill>
        <p:spPr>
          <a:xfrm>
            <a:off x="478800" y="1706760"/>
            <a:ext cx="11104920" cy="3364560"/>
          </a:xfrm>
          <a:prstGeom prst="rect">
            <a:avLst/>
          </a:prstGeom>
          <a:ln w="0">
            <a:noFill/>
          </a:ln>
        </p:spPr>
      </p:pic>
      <p:sp>
        <p:nvSpPr>
          <p:cNvPr id="253" name="Oval 2"/>
          <p:cNvSpPr/>
          <p:nvPr/>
        </p:nvSpPr>
        <p:spPr>
          <a:xfrm>
            <a:off x="3245760" y="4455720"/>
            <a:ext cx="120240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54" name="PlaceHolder 2"/>
          <p:cNvSpPr>
            <a:spLocks noGrp="1"/>
          </p:cNvSpPr>
          <p:nvPr>
            <p:ph type="sldNum" idx="3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C4B0135-B793-4B3F-BAE1-F6FC23A700B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42">
                                  <p:stCondLst>
                                    <p:cond delay="0"/>
                                  </p:stCondLst>
                                  <p:childTnLst>
                                    <p:set>
                                      <p:cBhvr>
                                        <p:cTn id="176" dur="1" fill="hold">
                                          <p:stCondLst>
                                            <p:cond delay="0"/>
                                          </p:stCondLst>
                                        </p:cTn>
                                        <p:tgtEl>
                                          <p:spTgt spid="253"/>
                                        </p:tgtEl>
                                        <p:attrNameLst>
                                          <p:attrName>style.visibility</p:attrName>
                                        </p:attrNameLst>
                                      </p:cBhvr>
                                      <p:to>
                                        <p:strVal val="visible"/>
                                      </p:to>
                                    </p:set>
                                    <p:animEffect filter="fade" transition="in">
                                      <p:cBhvr additive="repl">
                                        <p:cTn id="177" dur="1000"/>
                                        <p:tgtEl>
                                          <p:spTgt spid="253"/>
                                        </p:tgtEl>
                                      </p:cBhvr>
                                    </p:animEffect>
                                    <p:anim calcmode="lin" valueType="num">
                                      <p:cBhvr additive="repl">
                                        <p:cTn id="178" dur="1000" fill="hold"/>
                                        <p:tgtEl>
                                          <p:spTgt spid="253"/>
                                        </p:tgtEl>
                                        <p:attrNameLst>
                                          <p:attrName>ppt_x</p:attrName>
                                        </p:attrNameLst>
                                      </p:cBhvr>
                                      <p:tavLst>
                                        <p:tav tm="0">
                                          <p:val>
                                            <p:strVal val="#ppt_x"/>
                                          </p:val>
                                        </p:tav>
                                        <p:tav tm="100000">
                                          <p:val>
                                            <p:strVal val="#ppt_x"/>
                                          </p:val>
                                        </p:tav>
                                      </p:tavLst>
                                    </p:anim>
                                    <p:anim calcmode="lin" valueType="num">
                                      <p:cBhvr additive="repl">
                                        <p:cTn id="179"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1293840" y="804960"/>
            <a:ext cx="9602280" cy="1047240"/>
          </a:xfrm>
          <a:prstGeom prst="rect">
            <a:avLst/>
          </a:prstGeom>
          <a:noFill/>
          <a:ln w="0">
            <a:noFill/>
          </a:ln>
        </p:spPr>
        <p:txBody>
          <a:bodyPr lIns="0" rIns="0" tIns="0" bIns="0" anchor="ctr">
            <a:noAutofit/>
          </a:bodyPr>
          <a:p>
            <a:pPr algn="ctr">
              <a:lnSpc>
                <a:spcPct val="100000"/>
              </a:lnSpc>
              <a:buNone/>
            </a:pPr>
            <a:r>
              <a:rPr b="0" lang="en-US" sz="3600" spc="-1" strike="noStrike" cap="all">
                <a:solidFill>
                  <a:srgbClr val="ffffff"/>
                </a:solidFill>
                <a:latin typeface="Gill Sans MT"/>
              </a:rPr>
              <a:t>Acknowledgement</a:t>
            </a:r>
            <a:endParaRPr b="0" lang="en-US" sz="3600" spc="-1" strike="noStrike">
              <a:solidFill>
                <a:srgbClr val="ffffff"/>
              </a:solidFill>
              <a:latin typeface="Calibri"/>
            </a:endParaRPr>
          </a:p>
        </p:txBody>
      </p:sp>
      <p:sp>
        <p:nvSpPr>
          <p:cNvPr id="139" name="Rectangle 188"/>
          <p:cNvSpPr/>
          <p:nvPr/>
        </p:nvSpPr>
        <p:spPr>
          <a:xfrm>
            <a:off x="1371600" y="2580840"/>
            <a:ext cx="9143280" cy="130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solidFill>
                  <a:srgbClr val="ffffff"/>
                </a:solidFill>
                <a:latin typeface="Arial"/>
              </a:rPr>
              <a:t>I would like to thank my supervisors and my teachers</a:t>
            </a:r>
            <a:r>
              <a:rPr b="0" lang="en-US" sz="2000" spc="-1" strike="noStrike">
                <a:solidFill>
                  <a:srgbClr val="ff4000"/>
                </a:solidFill>
                <a:latin typeface="Arial"/>
              </a:rPr>
              <a:t> </a:t>
            </a:r>
            <a:r>
              <a:rPr b="0" lang="en-US" sz="2000" spc="-1" strike="noStrike">
                <a:solidFill>
                  <a:srgbClr val="ff0000"/>
                </a:solidFill>
                <a:latin typeface="Arial"/>
              </a:rPr>
              <a:t>Dr. Ahmed M. Hamad </a:t>
            </a:r>
            <a:r>
              <a:rPr b="0" lang="en-US" sz="2000" spc="-1" strike="noStrike">
                <a:solidFill>
                  <a:srgbClr val="ffffff"/>
                </a:solidFill>
                <a:latin typeface="Arial"/>
              </a:rPr>
              <a:t>and </a:t>
            </a:r>
            <a:br>
              <a:rPr sz="2000"/>
            </a:br>
            <a:r>
              <a:rPr b="0" lang="en-US" sz="2000" spc="-1" strike="noStrike">
                <a:solidFill>
                  <a:srgbClr val="ffffff"/>
                </a:solidFill>
                <a:latin typeface="Arial"/>
              </a:rPr>
              <a:t> </a:t>
            </a:r>
            <a:r>
              <a:rPr b="0" lang="en-US" sz="2000" spc="-1" strike="noStrike">
                <a:solidFill>
                  <a:srgbClr val="ff0000"/>
                </a:solidFill>
                <a:latin typeface="Arial"/>
              </a:rPr>
              <a:t>Prof. Khalid M. Amin</a:t>
            </a:r>
            <a:r>
              <a:rPr b="0" lang="en-US" sz="2000" spc="-1" strike="noStrike">
                <a:solidFill>
                  <a:srgbClr val="ffffff"/>
                </a:solidFill>
                <a:latin typeface="Arial"/>
              </a:rPr>
              <a:t> for their help and guide during my Study. </a:t>
            </a:r>
            <a:endParaRPr b="0" lang="en-US" sz="2000" spc="-1" strike="noStrike">
              <a:latin typeface="Arial"/>
            </a:endParaRPr>
          </a:p>
        </p:txBody>
      </p:sp>
      <p:sp>
        <p:nvSpPr>
          <p:cNvPr id="140" name="PlaceHolder 2"/>
          <p:cNvSpPr>
            <a:spLocks noGrp="1"/>
          </p:cNvSpPr>
          <p:nvPr>
            <p:ph type="sldNum" idx="1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2BA353FB-A78B-4B12-A99C-037C980932BB}"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4265640" y="913680"/>
            <a:ext cx="3669840" cy="622800"/>
          </a:xfrm>
          <a:prstGeom prst="rect">
            <a:avLst/>
          </a:prstGeom>
          <a:noFill/>
          <a:ln w="0">
            <a:noFill/>
          </a:ln>
        </p:spPr>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solidFill>
                <a:srgbClr val="ffffff"/>
              </a:solidFill>
              <a:latin typeface="Calibri"/>
            </a:endParaRPr>
          </a:p>
        </p:txBody>
      </p:sp>
      <p:pic>
        <p:nvPicPr>
          <p:cNvPr id="256" name="Picture 3" descr=""/>
          <p:cNvPicPr/>
          <p:nvPr/>
        </p:nvPicPr>
        <p:blipFill>
          <a:blip r:embed="rId1"/>
          <a:stretch/>
        </p:blipFill>
        <p:spPr>
          <a:xfrm>
            <a:off x="905040" y="2345040"/>
            <a:ext cx="10381320" cy="3201480"/>
          </a:xfrm>
          <a:prstGeom prst="rect">
            <a:avLst/>
          </a:prstGeom>
          <a:ln w="0">
            <a:noFill/>
          </a:ln>
        </p:spPr>
      </p:pic>
      <p:sp>
        <p:nvSpPr>
          <p:cNvPr id="257" name="TextBox 1"/>
          <p:cNvSpPr/>
          <p:nvPr/>
        </p:nvSpPr>
        <p:spPr>
          <a:xfrm>
            <a:off x="1121400" y="5976360"/>
            <a:ext cx="9949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 </a:t>
            </a:r>
            <a:r>
              <a:rPr b="0" lang="en-US" sz="1400" spc="-1" strike="noStrike">
                <a:solidFill>
                  <a:srgbClr val="ffffff"/>
                </a:solidFill>
                <a:latin typeface="Gill Sans MT"/>
              </a:rPr>
              <a:t>M. Ahishali et al., "Advance Warning Methodologies for COVID-19 Using Chest X-Ray Images," in IEEE Access, vol. 9,  2021</a:t>
            </a:r>
            <a:endParaRPr b="0" lang="en-US" sz="1400" spc="-1" strike="noStrike">
              <a:latin typeface="Arial"/>
            </a:endParaRPr>
          </a:p>
        </p:txBody>
      </p:sp>
      <p:sp>
        <p:nvSpPr>
          <p:cNvPr id="258" name="TextBox 2"/>
          <p:cNvSpPr/>
          <p:nvPr/>
        </p:nvSpPr>
        <p:spPr>
          <a:xfrm>
            <a:off x="1026720" y="1536480"/>
            <a:ext cx="46429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ea typeface="Calibri"/>
              </a:rPr>
              <a:t>2) Ahishali et al. (Architecture)</a:t>
            </a:r>
            <a:endParaRPr b="0" lang="en-US" sz="2800" spc="-1" strike="noStrike">
              <a:latin typeface="Arial"/>
            </a:endParaRPr>
          </a:p>
        </p:txBody>
      </p:sp>
      <p:sp>
        <p:nvSpPr>
          <p:cNvPr id="259" name="PlaceHolder 2"/>
          <p:cNvSpPr>
            <a:spLocks noGrp="1"/>
          </p:cNvSpPr>
          <p:nvPr>
            <p:ph type="sldNum" idx="3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F8EF58A-3179-4A93-B0BE-D463A3931A5A}"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265640" y="913680"/>
            <a:ext cx="3669840" cy="622800"/>
          </a:xfrm>
          <a:prstGeom prst="rect">
            <a:avLst/>
          </a:prstGeom>
          <a:noFill/>
          <a:ln w="0">
            <a:noFill/>
          </a:ln>
        </p:spPr>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solidFill>
                <a:srgbClr val="ffffff"/>
              </a:solidFill>
              <a:latin typeface="Calibri"/>
            </a:endParaRPr>
          </a:p>
        </p:txBody>
      </p:sp>
      <p:sp>
        <p:nvSpPr>
          <p:cNvPr id="261" name="TextBox 1"/>
          <p:cNvSpPr/>
          <p:nvPr/>
        </p:nvSpPr>
        <p:spPr>
          <a:xfrm>
            <a:off x="1121400" y="5976360"/>
            <a:ext cx="994932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 </a:t>
            </a:r>
            <a:r>
              <a:rPr b="0" lang="en-US" sz="1400" spc="-1" strike="noStrike">
                <a:solidFill>
                  <a:srgbClr val="ffffff"/>
                </a:solidFill>
                <a:latin typeface="Gill Sans MT"/>
              </a:rPr>
              <a:t>M. Ahishali et al., "Advance Warning Methodologies for COVID-19 Using Chest X-Ray Images," in IEEE Access, vol. 9,  2021</a:t>
            </a:r>
            <a:endParaRPr b="0" lang="en-US" sz="1400" spc="-1" strike="noStrike">
              <a:latin typeface="Arial"/>
            </a:endParaRPr>
          </a:p>
        </p:txBody>
      </p:sp>
      <p:sp>
        <p:nvSpPr>
          <p:cNvPr id="262" name="TextBox 2"/>
          <p:cNvSpPr/>
          <p:nvPr/>
        </p:nvSpPr>
        <p:spPr>
          <a:xfrm>
            <a:off x="1026720" y="1536480"/>
            <a:ext cx="46429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ea typeface="Calibri"/>
              </a:rPr>
              <a:t>2) Ahishali et al. (Results)</a:t>
            </a:r>
            <a:endParaRPr b="0" lang="en-US" sz="2800" spc="-1" strike="noStrike">
              <a:latin typeface="Arial"/>
            </a:endParaRPr>
          </a:p>
        </p:txBody>
      </p:sp>
      <p:pic>
        <p:nvPicPr>
          <p:cNvPr id="263" name="Picture 4" descr="A picture containing text, crossword puzzle&#10;&#10;Description automatically generated"/>
          <p:cNvPicPr/>
          <p:nvPr/>
        </p:nvPicPr>
        <p:blipFill>
          <a:blip r:embed="rId1"/>
          <a:stretch/>
        </p:blipFill>
        <p:spPr>
          <a:xfrm>
            <a:off x="1290600" y="2094840"/>
            <a:ext cx="9452520" cy="3598560"/>
          </a:xfrm>
          <a:prstGeom prst="rect">
            <a:avLst/>
          </a:prstGeom>
          <a:ln w="0">
            <a:noFill/>
          </a:ln>
        </p:spPr>
      </p:pic>
      <p:sp>
        <p:nvSpPr>
          <p:cNvPr id="264" name="Oval 2"/>
          <p:cNvSpPr/>
          <p:nvPr/>
        </p:nvSpPr>
        <p:spPr>
          <a:xfrm>
            <a:off x="3394440" y="2516040"/>
            <a:ext cx="221184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65" name="PlaceHolder 2"/>
          <p:cNvSpPr>
            <a:spLocks noGrp="1"/>
          </p:cNvSpPr>
          <p:nvPr>
            <p:ph type="sldNum" idx="3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008267F-E735-481F-A9EE-D2F1F12EEB10}"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indefinite"/>
                      </p:stCondLst>
                      <p:childTnLst>
                        <p:par>
                          <p:cTn id="183" fill="hold">
                            <p:stCondLst>
                              <p:cond delay="0"/>
                            </p:stCondLst>
                            <p:childTnLst>
                              <p:par>
                                <p:cTn id="184" nodeType="clickEffect" fill="hold" presetClass="entr" presetID="42">
                                  <p:stCondLst>
                                    <p:cond delay="0"/>
                                  </p:stCondLst>
                                  <p:childTnLst>
                                    <p:set>
                                      <p:cBhvr>
                                        <p:cTn id="185" dur="1" fill="hold">
                                          <p:stCondLst>
                                            <p:cond delay="0"/>
                                          </p:stCondLst>
                                        </p:cTn>
                                        <p:tgtEl>
                                          <p:spTgt spid="264"/>
                                        </p:tgtEl>
                                        <p:attrNameLst>
                                          <p:attrName>style.visibility</p:attrName>
                                        </p:attrNameLst>
                                      </p:cBhvr>
                                      <p:to>
                                        <p:strVal val="visible"/>
                                      </p:to>
                                    </p:set>
                                    <p:animEffect filter="fade" transition="in">
                                      <p:cBhvr additive="repl">
                                        <p:cTn id="186" dur="1000"/>
                                        <p:tgtEl>
                                          <p:spTgt spid="264"/>
                                        </p:tgtEl>
                                      </p:cBhvr>
                                    </p:animEffect>
                                    <p:anim calcmode="lin" valueType="num">
                                      <p:cBhvr additive="repl">
                                        <p:cTn id="187" dur="1000" fill="hold"/>
                                        <p:tgtEl>
                                          <p:spTgt spid="264"/>
                                        </p:tgtEl>
                                        <p:attrNameLst>
                                          <p:attrName>ppt_x</p:attrName>
                                        </p:attrNameLst>
                                      </p:cBhvr>
                                      <p:tavLst>
                                        <p:tav tm="0">
                                          <p:val>
                                            <p:strVal val="#ppt_x"/>
                                          </p:val>
                                        </p:tav>
                                        <p:tav tm="100000">
                                          <p:val>
                                            <p:strVal val="#ppt_x"/>
                                          </p:val>
                                        </p:tav>
                                      </p:tavLst>
                                    </p:anim>
                                    <p:anim calcmode="lin" valueType="num">
                                      <p:cBhvr additive="repl">
                                        <p:cTn id="188"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
          <p:cNvPicPr/>
          <p:nvPr/>
        </p:nvPicPr>
        <p:blipFill>
          <a:blip r:embed="rId1"/>
          <a:stretch/>
        </p:blipFill>
        <p:spPr>
          <a:xfrm>
            <a:off x="279360" y="2152800"/>
            <a:ext cx="11632320" cy="3528360"/>
          </a:xfrm>
          <a:prstGeom prst="rect">
            <a:avLst/>
          </a:prstGeom>
          <a:ln w="0">
            <a:noFill/>
          </a:ln>
        </p:spPr>
      </p:pic>
      <p:sp>
        <p:nvSpPr>
          <p:cNvPr id="267" name="TextBox 1"/>
          <p:cNvSpPr/>
          <p:nvPr/>
        </p:nvSpPr>
        <p:spPr>
          <a:xfrm>
            <a:off x="1632960" y="6150600"/>
            <a:ext cx="9230760" cy="4561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200" spc="-1" strike="noStrike">
                <a:solidFill>
                  <a:srgbClr val="ffffff"/>
                </a:solidFill>
                <a:latin typeface="Gill Sans MT"/>
              </a:rPr>
              <a:t>Nayak, Soumya Ranjan, et al. "Application of deep learning techniques for detection of COVID-19 cases using chest X-ray images: A comprehensive study." </a:t>
            </a:r>
            <a:r>
              <a:rPr b="0" i="1" lang="en-US" sz="1200" spc="-1" strike="noStrike">
                <a:solidFill>
                  <a:srgbClr val="ffffff"/>
                </a:solidFill>
                <a:latin typeface="Gill Sans MT"/>
              </a:rPr>
              <a:t>Biomedical Signal Processing and Control</a:t>
            </a:r>
            <a:r>
              <a:rPr b="0" lang="en-US" sz="1200" spc="-1" strike="noStrike">
                <a:solidFill>
                  <a:srgbClr val="ffffff"/>
                </a:solidFill>
                <a:latin typeface="Gill Sans MT"/>
              </a:rPr>
              <a:t> 64 (2021)</a:t>
            </a:r>
            <a:endParaRPr b="0" lang="en-US" sz="1200" spc="-1" strike="noStrike">
              <a:latin typeface="Arial"/>
            </a:endParaRPr>
          </a:p>
        </p:txBody>
      </p:sp>
      <p:sp>
        <p:nvSpPr>
          <p:cNvPr id="268"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69" name="TextBox 2"/>
          <p:cNvSpPr/>
          <p:nvPr/>
        </p:nvSpPr>
        <p:spPr>
          <a:xfrm>
            <a:off x="408240" y="1479600"/>
            <a:ext cx="62110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 Architecture )</a:t>
            </a:r>
            <a:endParaRPr b="0" lang="en-US" sz="2400" spc="-1" strike="noStrike">
              <a:latin typeface="Arial"/>
            </a:endParaRPr>
          </a:p>
        </p:txBody>
      </p:sp>
      <p:sp>
        <p:nvSpPr>
          <p:cNvPr id="270" name="PlaceHolder 1"/>
          <p:cNvSpPr>
            <a:spLocks noGrp="1"/>
          </p:cNvSpPr>
          <p:nvPr>
            <p:ph type="sldNum" idx="3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970437C-69B5-4892-9C93-D7C75FB67AD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10" descr=""/>
          <p:cNvPicPr/>
          <p:nvPr/>
        </p:nvPicPr>
        <p:blipFill>
          <a:blip r:embed="rId1"/>
          <a:stretch/>
        </p:blipFill>
        <p:spPr>
          <a:xfrm>
            <a:off x="656640" y="2053800"/>
            <a:ext cx="10710720" cy="3682440"/>
          </a:xfrm>
          <a:prstGeom prst="rect">
            <a:avLst/>
          </a:prstGeom>
          <a:ln w="0">
            <a:noFill/>
          </a:ln>
        </p:spPr>
      </p:pic>
      <p:sp>
        <p:nvSpPr>
          <p:cNvPr id="272" name="Oval 2"/>
          <p:cNvSpPr/>
          <p:nvPr/>
        </p:nvSpPr>
        <p:spPr>
          <a:xfrm>
            <a:off x="762120" y="4554720"/>
            <a:ext cx="3666600" cy="40824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73"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74" name="TextBox 3"/>
          <p:cNvSpPr/>
          <p:nvPr/>
        </p:nvSpPr>
        <p:spPr>
          <a:xfrm>
            <a:off x="1850400" y="5997960"/>
            <a:ext cx="9110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Nayak, Soumya Ranjan, et al. "Application of deep learning techniques for detection of COVID-19 cases using chest X-ray images: A comprehensive study." </a:t>
            </a:r>
            <a:r>
              <a:rPr b="0" i="1" lang="en-US" sz="1400" spc="-1" strike="noStrike">
                <a:solidFill>
                  <a:srgbClr val="ffffff"/>
                </a:solidFill>
                <a:latin typeface="Gill Sans MT"/>
              </a:rPr>
              <a:t>Biomedical Signal Processing and Control</a:t>
            </a:r>
            <a:r>
              <a:rPr b="0" lang="en-US" sz="1400" spc="-1" strike="noStrike">
                <a:solidFill>
                  <a:srgbClr val="ffffff"/>
                </a:solidFill>
                <a:latin typeface="Gill Sans MT"/>
              </a:rPr>
              <a:t> 64 (2021)</a:t>
            </a:r>
            <a:endParaRPr b="0" lang="en-US" sz="1400" spc="-1" strike="noStrike">
              <a:latin typeface="Arial"/>
            </a:endParaRPr>
          </a:p>
        </p:txBody>
      </p:sp>
      <p:sp>
        <p:nvSpPr>
          <p:cNvPr id="275" name="TextBox 4"/>
          <p:cNvSpPr/>
          <p:nvPr/>
        </p:nvSpPr>
        <p:spPr>
          <a:xfrm>
            <a:off x="566640" y="1479600"/>
            <a:ext cx="58402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(Results)</a:t>
            </a:r>
            <a:endParaRPr b="0" lang="en-US" sz="2400" spc="-1" strike="noStrike">
              <a:latin typeface="Arial"/>
            </a:endParaRPr>
          </a:p>
        </p:txBody>
      </p:sp>
      <p:sp>
        <p:nvSpPr>
          <p:cNvPr id="276" name="PlaceHolder 1"/>
          <p:cNvSpPr>
            <a:spLocks noGrp="1"/>
          </p:cNvSpPr>
          <p:nvPr>
            <p:ph type="sldNum" idx="3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43595D97-07D9-4052-B239-5AA1F6859FE3}"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42">
                                  <p:stCondLst>
                                    <p:cond delay="0"/>
                                  </p:stCondLst>
                                  <p:childTnLst>
                                    <p:set>
                                      <p:cBhvr>
                                        <p:cTn id="194" dur="1" fill="hold">
                                          <p:stCondLst>
                                            <p:cond delay="0"/>
                                          </p:stCondLst>
                                        </p:cTn>
                                        <p:tgtEl>
                                          <p:spTgt spid="272"/>
                                        </p:tgtEl>
                                        <p:attrNameLst>
                                          <p:attrName>style.visibility</p:attrName>
                                        </p:attrNameLst>
                                      </p:cBhvr>
                                      <p:to>
                                        <p:strVal val="visible"/>
                                      </p:to>
                                    </p:set>
                                    <p:animEffect filter="fade" transition="in">
                                      <p:cBhvr additive="repl">
                                        <p:cTn id="195" dur="1000"/>
                                        <p:tgtEl>
                                          <p:spTgt spid="272"/>
                                        </p:tgtEl>
                                      </p:cBhvr>
                                    </p:animEffect>
                                    <p:anim calcmode="lin" valueType="num">
                                      <p:cBhvr additive="repl">
                                        <p:cTn id="196" dur="1000" fill="hold"/>
                                        <p:tgtEl>
                                          <p:spTgt spid="272"/>
                                        </p:tgtEl>
                                        <p:attrNameLst>
                                          <p:attrName>ppt_x</p:attrName>
                                        </p:attrNameLst>
                                      </p:cBhvr>
                                      <p:tavLst>
                                        <p:tav tm="0">
                                          <p:val>
                                            <p:strVal val="#ppt_x"/>
                                          </p:val>
                                        </p:tav>
                                        <p:tav tm="100000">
                                          <p:val>
                                            <p:strVal val="#ppt_x"/>
                                          </p:val>
                                        </p:tav>
                                      </p:tavLst>
                                    </p:anim>
                                    <p:anim calcmode="lin" valueType="num">
                                      <p:cBhvr additive="repl">
                                        <p:cTn id="197"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1" descr=""/>
          <p:cNvPicPr/>
          <p:nvPr/>
        </p:nvPicPr>
        <p:blipFill>
          <a:blip r:embed="rId1"/>
          <a:stretch/>
        </p:blipFill>
        <p:spPr>
          <a:xfrm>
            <a:off x="501840" y="2161080"/>
            <a:ext cx="10967040" cy="3547440"/>
          </a:xfrm>
          <a:prstGeom prst="rect">
            <a:avLst/>
          </a:prstGeom>
          <a:ln w="0">
            <a:noFill/>
          </a:ln>
        </p:spPr>
      </p:pic>
      <p:sp>
        <p:nvSpPr>
          <p:cNvPr id="278" name="Oval 1"/>
          <p:cNvSpPr/>
          <p:nvPr/>
        </p:nvSpPr>
        <p:spPr>
          <a:xfrm>
            <a:off x="726120" y="2977560"/>
            <a:ext cx="10452960" cy="35640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279"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80" name="TextBox 4"/>
          <p:cNvSpPr/>
          <p:nvPr/>
        </p:nvSpPr>
        <p:spPr>
          <a:xfrm>
            <a:off x="1850400" y="5997960"/>
            <a:ext cx="911088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Nayak, Soumya Ranjan, et al. "Application of deep learning techniques for detection of COVID-19 cases using chest X-ray images: A comprehensive study." </a:t>
            </a:r>
            <a:r>
              <a:rPr b="0" i="1" lang="en-US" sz="1400" spc="-1" strike="noStrike">
                <a:solidFill>
                  <a:srgbClr val="ffffff"/>
                </a:solidFill>
                <a:latin typeface="Gill Sans MT"/>
              </a:rPr>
              <a:t>Biomedical Signal Processing and Control</a:t>
            </a:r>
            <a:r>
              <a:rPr b="0" lang="en-US" sz="1400" spc="-1" strike="noStrike">
                <a:solidFill>
                  <a:srgbClr val="ffffff"/>
                </a:solidFill>
                <a:latin typeface="Gill Sans MT"/>
              </a:rPr>
              <a:t> 64 (2021)</a:t>
            </a:r>
            <a:endParaRPr b="0" lang="en-US" sz="1400" spc="-1" strike="noStrike">
              <a:latin typeface="Arial"/>
            </a:endParaRPr>
          </a:p>
        </p:txBody>
      </p:sp>
      <p:sp>
        <p:nvSpPr>
          <p:cNvPr id="281" name="TextBox 3"/>
          <p:cNvSpPr/>
          <p:nvPr/>
        </p:nvSpPr>
        <p:spPr>
          <a:xfrm>
            <a:off x="408240" y="1479600"/>
            <a:ext cx="584028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3) Nayak, Soumya Ranjan, et al. ( Results)</a:t>
            </a:r>
            <a:endParaRPr b="0" lang="en-US" sz="2400" spc="-1" strike="noStrike">
              <a:latin typeface="Arial"/>
            </a:endParaRPr>
          </a:p>
        </p:txBody>
      </p:sp>
      <p:sp>
        <p:nvSpPr>
          <p:cNvPr id="282" name="PlaceHolder 1"/>
          <p:cNvSpPr>
            <a:spLocks noGrp="1"/>
          </p:cNvSpPr>
          <p:nvPr>
            <p:ph type="sldNum" idx="3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C98764C8-5482-48D2-8A11-871ED4CB9DC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98" dur="indefinite" restart="never" nodeType="tmRoot">
          <p:childTnLst>
            <p:seq>
              <p:cTn id="199" dur="indefinite" nodeType="mainSeq">
                <p:childTnLst>
                  <p:par>
                    <p:cTn id="200" fill="hold">
                      <p:stCondLst>
                        <p:cond delay="indefinite"/>
                      </p:stCondLst>
                      <p:childTnLst>
                        <p:par>
                          <p:cTn id="201" fill="hold">
                            <p:stCondLst>
                              <p:cond delay="0"/>
                            </p:stCondLst>
                            <p:childTnLst>
                              <p:par>
                                <p:cTn id="202" nodeType="clickEffect" fill="hold" presetClass="entr" presetID="2" presetSubtype="4">
                                  <p:stCondLst>
                                    <p:cond delay="0"/>
                                  </p:stCondLst>
                                  <p:childTnLst>
                                    <p:set>
                                      <p:cBhvr>
                                        <p:cTn id="203" dur="1" fill="hold">
                                          <p:stCondLst>
                                            <p:cond delay="0"/>
                                          </p:stCondLst>
                                        </p:cTn>
                                        <p:tgtEl>
                                          <p:spTgt spid="278"/>
                                        </p:tgtEl>
                                        <p:attrNameLst>
                                          <p:attrName>style.visibility</p:attrName>
                                        </p:attrNameLst>
                                      </p:cBhvr>
                                      <p:to>
                                        <p:strVal val="visible"/>
                                      </p:to>
                                    </p:set>
                                    <p:anim calcmode="lin" valueType="num">
                                      <p:cBhvr additive="repl">
                                        <p:cTn id="204" dur="500" fill="hold"/>
                                        <p:tgtEl>
                                          <p:spTgt spid="278"/>
                                        </p:tgtEl>
                                        <p:attrNameLst>
                                          <p:attrName>ppt_x</p:attrName>
                                        </p:attrNameLst>
                                      </p:cBhvr>
                                      <p:tavLst>
                                        <p:tav tm="0">
                                          <p:val>
                                            <p:strVal val="#ppt_x"/>
                                          </p:val>
                                        </p:tav>
                                        <p:tav tm="100000">
                                          <p:val>
                                            <p:strVal val="#ppt_x"/>
                                          </p:val>
                                        </p:tav>
                                      </p:tavLst>
                                    </p:anim>
                                    <p:anim calcmode="lin" valueType="num">
                                      <p:cBhvr additive="repl">
                                        <p:cTn id="205"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1" descr=""/>
          <p:cNvPicPr/>
          <p:nvPr/>
        </p:nvPicPr>
        <p:blipFill>
          <a:blip r:embed="rId1"/>
          <a:stretch/>
        </p:blipFill>
        <p:spPr>
          <a:xfrm>
            <a:off x="192960" y="1767240"/>
            <a:ext cx="11821320" cy="3854520"/>
          </a:xfrm>
          <a:prstGeom prst="rect">
            <a:avLst/>
          </a:prstGeom>
          <a:ln w="0">
            <a:noFill/>
          </a:ln>
        </p:spPr>
      </p:pic>
      <p:sp>
        <p:nvSpPr>
          <p:cNvPr id="284"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85" name="TextBox 3"/>
          <p:cNvSpPr/>
          <p:nvPr/>
        </p:nvSpPr>
        <p:spPr>
          <a:xfrm>
            <a:off x="2568960" y="5867280"/>
            <a:ext cx="705348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Chandra, Tej Bahadur, et al. "Coronavirus disease (COVID-19) detection in Chest X-Ray images using majority voting based classifier ensemble." Expert systems with applications 165 (2021)</a:t>
            </a:r>
            <a:endParaRPr b="0" lang="en-US" sz="1400" spc="-1" strike="noStrike">
              <a:latin typeface="Arial"/>
            </a:endParaRPr>
          </a:p>
        </p:txBody>
      </p:sp>
      <p:sp>
        <p:nvSpPr>
          <p:cNvPr id="286" name="TextBox 1"/>
          <p:cNvSpPr/>
          <p:nvPr/>
        </p:nvSpPr>
        <p:spPr>
          <a:xfrm>
            <a:off x="247320" y="1298880"/>
            <a:ext cx="585036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4) Chandra, Tej Bahadur, et al. (Architecture)</a:t>
            </a:r>
            <a:endParaRPr b="0" lang="en-US" sz="2400" spc="-1" strike="noStrike">
              <a:latin typeface="Arial"/>
            </a:endParaRPr>
          </a:p>
        </p:txBody>
      </p:sp>
      <p:sp>
        <p:nvSpPr>
          <p:cNvPr id="287" name="PlaceHolder 1"/>
          <p:cNvSpPr>
            <a:spLocks noGrp="1"/>
          </p:cNvSpPr>
          <p:nvPr>
            <p:ph type="sldNum" idx="3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0814A96-F668-411E-AB23-5890A6BA8EF4}"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Content Placeholder 7" descr=""/>
          <p:cNvPicPr/>
          <p:nvPr/>
        </p:nvPicPr>
        <p:blipFill>
          <a:blip r:embed="rId1"/>
          <a:stretch/>
        </p:blipFill>
        <p:spPr>
          <a:xfrm>
            <a:off x="167040" y="1629720"/>
            <a:ext cx="6491880" cy="4478760"/>
          </a:xfrm>
          <a:prstGeom prst="rect">
            <a:avLst/>
          </a:prstGeom>
          <a:ln w="0">
            <a:noFill/>
          </a:ln>
        </p:spPr>
      </p:pic>
      <p:grpSp>
        <p:nvGrpSpPr>
          <p:cNvPr id="289" name="Group 2"/>
          <p:cNvGrpSpPr/>
          <p:nvPr/>
        </p:nvGrpSpPr>
        <p:grpSpPr>
          <a:xfrm>
            <a:off x="6665400" y="1623600"/>
            <a:ext cx="5358960" cy="4429080"/>
            <a:chOff x="6665400" y="1623600"/>
            <a:chExt cx="5358960" cy="4429080"/>
          </a:xfrm>
        </p:grpSpPr>
        <p:pic>
          <p:nvPicPr>
            <p:cNvPr id="290" name="Picture 12" descr=""/>
            <p:cNvPicPr/>
            <p:nvPr/>
          </p:nvPicPr>
          <p:blipFill>
            <a:blip r:embed="rId2"/>
            <a:stretch/>
          </p:blipFill>
          <p:spPr>
            <a:xfrm>
              <a:off x="6665400" y="1623600"/>
              <a:ext cx="5358960" cy="4429080"/>
            </a:xfrm>
            <a:prstGeom prst="rect">
              <a:avLst/>
            </a:prstGeom>
            <a:ln w="0">
              <a:noFill/>
            </a:ln>
          </p:spPr>
        </p:pic>
        <p:sp>
          <p:nvSpPr>
            <p:cNvPr id="291" name="Oval 5"/>
            <p:cNvSpPr/>
            <p:nvPr/>
          </p:nvSpPr>
          <p:spPr>
            <a:xfrm>
              <a:off x="11313000" y="5267880"/>
              <a:ext cx="560160" cy="398520"/>
            </a:xfrm>
            <a:prstGeom prst="ellipse">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grpSp>
      <p:sp>
        <p:nvSpPr>
          <p:cNvPr id="292" name="PlaceHolder 1"/>
          <p:cNvSpPr/>
          <p:nvPr/>
        </p:nvSpPr>
        <p:spPr>
          <a:xfrm>
            <a:off x="4255560" y="54756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93" name="TextBox 4"/>
          <p:cNvSpPr/>
          <p:nvPr/>
        </p:nvSpPr>
        <p:spPr>
          <a:xfrm>
            <a:off x="2416680" y="6226560"/>
            <a:ext cx="705348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Gill Sans MT"/>
              </a:rPr>
              <a:t>Chandra, Tej Bahadur, et al. "Coronavirus disease (COVID-19) detection in Chest X-Ray images using majority voting based classifier ensemble." Expert systems with applications 165 (2021)</a:t>
            </a:r>
            <a:endParaRPr b="0" lang="en-US" sz="1400" spc="-1" strike="noStrike">
              <a:latin typeface="Arial"/>
            </a:endParaRPr>
          </a:p>
        </p:txBody>
      </p:sp>
      <p:sp>
        <p:nvSpPr>
          <p:cNvPr id="294" name="TextBox 3"/>
          <p:cNvSpPr/>
          <p:nvPr/>
        </p:nvSpPr>
        <p:spPr>
          <a:xfrm>
            <a:off x="247320" y="1041480"/>
            <a:ext cx="5850360" cy="456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400" spc="-1" strike="noStrike">
                <a:solidFill>
                  <a:srgbClr val="ffffff"/>
                </a:solidFill>
                <a:latin typeface="Calibri"/>
                <a:ea typeface="Calibri"/>
              </a:rPr>
              <a:t>4) Chandra, Tej Bahadur, et al. (Results)</a:t>
            </a:r>
            <a:endParaRPr b="0" lang="en-US" sz="2400" spc="-1" strike="noStrike">
              <a:latin typeface="Arial"/>
            </a:endParaRPr>
          </a:p>
        </p:txBody>
      </p:sp>
      <p:sp>
        <p:nvSpPr>
          <p:cNvPr id="295" name="PlaceHolder 1"/>
          <p:cNvSpPr>
            <a:spLocks noGrp="1"/>
          </p:cNvSpPr>
          <p:nvPr>
            <p:ph type="sldNum" idx="3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9992811-778C-47AC-8771-18AFAD5B2C91}"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p:nvPr/>
        </p:nvSpPr>
        <p:spPr>
          <a:xfrm>
            <a:off x="4265640" y="913680"/>
            <a:ext cx="3669840" cy="6228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cap="all">
                <a:solidFill>
                  <a:srgbClr val="ffffff"/>
                </a:solidFill>
                <a:latin typeface="Gill Sans MT"/>
              </a:rPr>
              <a:t>Related Work</a:t>
            </a:r>
            <a:endParaRPr b="0" lang="en-US" sz="3200" spc="-1" strike="noStrike">
              <a:latin typeface="Arial"/>
            </a:endParaRPr>
          </a:p>
        </p:txBody>
      </p:sp>
      <p:sp>
        <p:nvSpPr>
          <p:cNvPr id="297" name="TextBox 1"/>
          <p:cNvSpPr/>
          <p:nvPr/>
        </p:nvSpPr>
        <p:spPr>
          <a:xfrm>
            <a:off x="725040" y="1615680"/>
            <a:ext cx="9123480" cy="20408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3200" spc="-1" strike="noStrike">
                <a:solidFill>
                  <a:srgbClr val="ffffff"/>
                </a:solidFill>
                <a:latin typeface="Calibri"/>
              </a:rPr>
              <a:t>Disadvantages :</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Does not handle scale variant problem.</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Computationally expensive ( High Analysis Time ). </a:t>
            </a:r>
            <a:endParaRPr b="0" lang="en-US" sz="3200" spc="-1" strike="noStrike">
              <a:latin typeface="Arial"/>
            </a:endParaRPr>
          </a:p>
          <a:p>
            <a:pPr marL="285840" indent="-285840">
              <a:lnSpc>
                <a:spcPct val="100000"/>
              </a:lnSpc>
              <a:buClr>
                <a:srgbClr val="ffffff"/>
              </a:buClr>
              <a:buFont typeface="Arial"/>
              <a:buChar char="•"/>
            </a:pPr>
            <a:r>
              <a:rPr b="0" lang="en-US" sz="3200" spc="-1" strike="noStrike">
                <a:solidFill>
                  <a:srgbClr val="ffffff"/>
                </a:solidFill>
                <a:latin typeface="Calibri"/>
              </a:rPr>
              <a:t>Increase Accuracy for imbalanced dataset.</a:t>
            </a:r>
            <a:endParaRPr b="0" lang="en-US" sz="3200" spc="-1" strike="noStrike">
              <a:latin typeface="Arial"/>
            </a:endParaRPr>
          </a:p>
        </p:txBody>
      </p:sp>
      <p:sp>
        <p:nvSpPr>
          <p:cNvPr id="298" name="PlaceHolder 1"/>
          <p:cNvSpPr>
            <a:spLocks noGrp="1"/>
          </p:cNvSpPr>
          <p:nvPr>
            <p:ph type="sldNum" idx="3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8FB25292-3F4E-4FD0-8EC4-CD8F5D2D5ACD}"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9" name="Picture 196" descr=""/>
          <p:cNvPicPr/>
          <p:nvPr/>
        </p:nvPicPr>
        <p:blipFill>
          <a:blip r:embed="rId1"/>
          <a:stretch/>
        </p:blipFill>
        <p:spPr>
          <a:xfrm>
            <a:off x="0" y="0"/>
            <a:ext cx="12188520" cy="6855840"/>
          </a:xfrm>
          <a:prstGeom prst="rect">
            <a:avLst/>
          </a:prstGeom>
          <a:ln w="0">
            <a:noFill/>
          </a:ln>
        </p:spPr>
      </p:pic>
      <p:sp>
        <p:nvSpPr>
          <p:cNvPr id="300"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1"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302"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303"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304" name="Arrow: Right 3"/>
          <p:cNvSpPr/>
          <p:nvPr/>
        </p:nvSpPr>
        <p:spPr>
          <a:xfrm rot="10800000">
            <a:off x="8518320" y="34272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05" name="PlaceHolder 3"/>
          <p:cNvSpPr>
            <a:spLocks noGrp="1"/>
          </p:cNvSpPr>
          <p:nvPr>
            <p:ph type="sldNum" idx="4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6CA5E185-9AA4-440D-9FBC-8F219F301753}"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06" dur="indefinite" restart="never" nodeType="tmRoot">
          <p:childTnLst>
            <p:seq>
              <p:cTn id="207" dur="indefinite" nodeType="mainSeq">
                <p:childTnLst>
                  <p:par>
                    <p:cTn id="208" fill="hold">
                      <p:stCondLst>
                        <p:cond delay="indefinite"/>
                      </p:stCondLst>
                      <p:childTnLst>
                        <p:par>
                          <p:cTn id="209" fill="hold">
                            <p:stCondLst>
                              <p:cond delay="0"/>
                            </p:stCondLst>
                            <p:childTnLst>
                              <p:par>
                                <p:cTn id="210" nodeType="clickEffect" fill="hold" presetClass="entr" presetID="10">
                                  <p:stCondLst>
                                    <p:cond delay="0"/>
                                  </p:stCondLst>
                                  <p:childTnLst>
                                    <p:set>
                                      <p:cBhvr>
                                        <p:cTn id="211" dur="1" fill="hold">
                                          <p:stCondLst>
                                            <p:cond delay="0"/>
                                          </p:stCondLst>
                                        </p:cTn>
                                        <p:tgtEl>
                                          <p:spTgt spid="304"/>
                                        </p:tgtEl>
                                        <p:attrNameLst>
                                          <p:attrName>style.visibility</p:attrName>
                                        </p:attrNameLst>
                                      </p:cBhvr>
                                      <p:to>
                                        <p:strVal val="visible"/>
                                      </p:to>
                                    </p:set>
                                    <p:animEffect filter="fade" transition="in">
                                      <p:cBhvr additive="repl">
                                        <p:cTn id="212"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Box 22"/>
          <p:cNvSpPr/>
          <p:nvPr/>
        </p:nvSpPr>
        <p:spPr>
          <a:xfrm>
            <a:off x="1451160" y="1260720"/>
            <a:ext cx="27597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p:txBody>
      </p:sp>
      <p:pic>
        <p:nvPicPr>
          <p:cNvPr id="307" name="Picture 13" descr=""/>
          <p:cNvPicPr/>
          <p:nvPr/>
        </p:nvPicPr>
        <p:blipFill>
          <a:blip r:embed="rId1"/>
          <a:stretch/>
        </p:blipFill>
        <p:spPr>
          <a:xfrm>
            <a:off x="726120" y="2046600"/>
            <a:ext cx="10596960" cy="4072320"/>
          </a:xfrm>
          <a:prstGeom prst="rect">
            <a:avLst/>
          </a:prstGeom>
          <a:ln w="0">
            <a:noFill/>
          </a:ln>
        </p:spPr>
      </p:pic>
      <p:sp>
        <p:nvSpPr>
          <p:cNvPr id="308"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09" name="PlaceHolder 1"/>
          <p:cNvSpPr>
            <a:spLocks noGrp="1"/>
          </p:cNvSpPr>
          <p:nvPr>
            <p:ph type="sldNum" idx="4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1BB922D-92DF-4D78-BFBB-6F261F4E469B}"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1" name="Picture 196" descr=""/>
          <p:cNvPicPr/>
          <p:nvPr/>
        </p:nvPicPr>
        <p:blipFill>
          <a:blip r:embed="rId1"/>
          <a:stretch/>
        </p:blipFill>
        <p:spPr>
          <a:xfrm>
            <a:off x="0" y="0"/>
            <a:ext cx="12188520" cy="6855840"/>
          </a:xfrm>
          <a:prstGeom prst="rect">
            <a:avLst/>
          </a:prstGeom>
          <a:ln w="0">
            <a:noFill/>
          </a:ln>
        </p:spPr>
      </p:pic>
      <p:sp>
        <p:nvSpPr>
          <p:cNvPr id="142"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144"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145"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146" name="Arrow: Right 3"/>
          <p:cNvSpPr/>
          <p:nvPr/>
        </p:nvSpPr>
        <p:spPr>
          <a:xfrm rot="10800000">
            <a:off x="8076960" y="9558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47" name="PlaceHolder 3"/>
          <p:cNvSpPr>
            <a:spLocks noGrp="1"/>
          </p:cNvSpPr>
          <p:nvPr>
            <p:ph type="sldNum" idx="1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F07302DA-1B5C-4EF7-B193-7124025162B1}"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46"/>
                                        </p:tgtEl>
                                        <p:attrNameLst>
                                          <p:attrName>style.visibility</p:attrName>
                                        </p:attrNameLst>
                                      </p:cBhvr>
                                      <p:to>
                                        <p:strVal val="visible"/>
                                      </p:to>
                                    </p:set>
                                    <p:animEffect filter="fade" transition="in">
                                      <p:cBhvr additive="repl">
                                        <p:cTn id="7"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0" name="Diagram 3"/>
          <p:cNvGrpSpPr/>
          <p:nvPr/>
        </p:nvGrpSpPr>
        <p:grpSpPr>
          <a:xfrm>
            <a:off x="1325160" y="2594520"/>
            <a:ext cx="9646200" cy="2971440"/>
            <a:chOff x="1325160" y="2594520"/>
            <a:chExt cx="9646200" cy="2971440"/>
          </a:xfrm>
        </p:grpSpPr>
        <p:sp>
          <p:nvSpPr>
            <p:cNvPr id="311" name="Rectangle 318"/>
            <p:cNvSpPr/>
            <p:nvPr/>
          </p:nvSpPr>
          <p:spPr>
            <a:xfrm>
              <a:off x="1802160" y="2594520"/>
              <a:ext cx="9169200" cy="2971440"/>
            </a:xfrm>
            <a:prstGeom prst="rect">
              <a:avLst/>
            </a:prstGeom>
            <a:noFill/>
            <a:ln w="0">
              <a:noFill/>
            </a:ln>
          </p:spPr>
          <p:style>
            <a:lnRef idx="0"/>
            <a:fillRef idx="0"/>
            <a:effectRef idx="0"/>
            <a:fontRef idx="minor"/>
          </p:style>
        </p:sp>
        <p:sp>
          <p:nvSpPr>
            <p:cNvPr id="312" name="Arrow: Right 319"/>
            <p:cNvSpPr/>
            <p:nvPr/>
          </p:nvSpPr>
          <p:spPr>
            <a:xfrm>
              <a:off x="2703960" y="2694240"/>
              <a:ext cx="3578040" cy="27720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60840" rIns="30600" tIns="15120" bIns="15120" anchor="ctr">
              <a:noAutofit/>
            </a:bodyPr>
            <a:p>
              <a:pPr algn="ctr">
                <a:lnSpc>
                  <a:spcPct val="90000"/>
                </a:lnSpc>
                <a:spcAft>
                  <a:spcPts val="839"/>
                </a:spcAft>
                <a:buNone/>
                <a:tabLst>
                  <a:tab algn="l" pos="0"/>
                </a:tabLst>
              </a:pPr>
              <a:r>
                <a:rPr b="0" lang="en-US" sz="2200" spc="-1" strike="noStrike">
                  <a:solidFill>
                    <a:srgbClr val="000000"/>
                  </a:solidFill>
                  <a:latin typeface="Gill Sans MT"/>
                </a:rPr>
                <a:t>	</a:t>
              </a:r>
              <a:r>
                <a:rPr b="0" lang="en-US" sz="2200" spc="-1" strike="noStrike">
                  <a:solidFill>
                    <a:srgbClr val="000000"/>
                  </a:solidFill>
                  <a:latin typeface="Gill Sans MT"/>
                </a:rPr>
                <a:t>Resizing </a:t>
              </a:r>
              <a:endParaRPr b="0" lang="en-US" sz="2200" spc="-1" strike="noStrike">
                <a:latin typeface="Arial"/>
              </a:endParaRPr>
            </a:p>
            <a:p>
              <a:pPr algn="ctr">
                <a:lnSpc>
                  <a:spcPct val="90000"/>
                </a:lnSpc>
                <a:spcAft>
                  <a:spcPts val="839"/>
                </a:spcAft>
                <a:buNone/>
                <a:tabLst>
                  <a:tab algn="l" pos="0"/>
                </a:tabLst>
              </a:pPr>
              <a:r>
                <a:rPr b="0" lang="en-US" sz="2200" spc="-1" strike="noStrike">
                  <a:solidFill>
                    <a:srgbClr val="000000"/>
                  </a:solidFill>
                  <a:latin typeface="Gill Sans MT"/>
                </a:rPr>
                <a:t>	</a:t>
              </a:r>
              <a:r>
                <a:rPr b="0" lang="en-US" sz="2200" spc="-1" strike="noStrike">
                  <a:solidFill>
                    <a:srgbClr val="000000"/>
                  </a:solidFill>
                  <a:latin typeface="Gill Sans MT"/>
                </a:rPr>
                <a:t>to shape of </a:t>
              </a:r>
              <a:r>
                <a:rPr b="0" lang="en-US" sz="2200" spc="-1" strike="noStrike">
                  <a:solidFill>
                    <a:srgbClr val="000000"/>
                  </a:solidFill>
                  <a:latin typeface="Gill Sans MT"/>
                </a:rPr>
                <a:t>	</a:t>
              </a:r>
              <a:r>
                <a:rPr b="0" lang="en-US" sz="2200" spc="-1" strike="noStrike">
                  <a:solidFill>
                    <a:srgbClr val="000000"/>
                  </a:solidFill>
                  <a:latin typeface="Gill Sans MT"/>
                </a:rPr>
                <a:t>(200,200)</a:t>
              </a:r>
              <a:endParaRPr b="0" lang="en-US" sz="2200" spc="-1" strike="noStrike">
                <a:latin typeface="Arial"/>
              </a:endParaRPr>
            </a:p>
          </p:txBody>
        </p:sp>
        <p:sp>
          <p:nvSpPr>
            <p:cNvPr id="313" name="Oval 320"/>
            <p:cNvSpPr/>
            <p:nvPr/>
          </p:nvSpPr>
          <p:spPr>
            <a:xfrm>
              <a:off x="1325160" y="3287520"/>
              <a:ext cx="1788480" cy="158508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249480" bIns="249480" anchor="ctr">
              <a:noAutofit/>
            </a:bodyPr>
            <a:p>
              <a:pPr algn="ctr">
                <a:lnSpc>
                  <a:spcPct val="90000"/>
                </a:lnSpc>
                <a:spcAft>
                  <a:spcPts val="944"/>
                </a:spcAft>
                <a:buNone/>
                <a:tabLst>
                  <a:tab algn="l" pos="0"/>
                </a:tabLst>
              </a:pPr>
              <a:r>
                <a:rPr b="0" lang="en-US" sz="2700" spc="-1" strike="noStrike">
                  <a:solidFill>
                    <a:srgbClr val="ffffff"/>
                  </a:solidFill>
                  <a:latin typeface="Gill Sans MT"/>
                </a:rPr>
                <a:t>CXR Image</a:t>
              </a:r>
              <a:endParaRPr b="0" lang="en-US" sz="2700" spc="-1" strike="noStrike">
                <a:latin typeface="Arial"/>
              </a:endParaRPr>
            </a:p>
          </p:txBody>
        </p:sp>
        <p:sp>
          <p:nvSpPr>
            <p:cNvPr id="314" name="Arrow: Right 321"/>
            <p:cNvSpPr/>
            <p:nvPr/>
          </p:nvSpPr>
          <p:spPr>
            <a:xfrm>
              <a:off x="7393320" y="2694240"/>
              <a:ext cx="3578040" cy="27720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8240" rIns="24120" tIns="12240" bIns="12240" anchor="ctr">
              <a:noAutofit/>
            </a:bodyPr>
            <a:p>
              <a:pPr algn="ctr">
                <a:lnSpc>
                  <a:spcPct val="90000"/>
                </a:lnSpc>
                <a:spcAft>
                  <a:spcPts val="666"/>
                </a:spcAft>
                <a:buNone/>
                <a:tabLst>
                  <a:tab algn="l" pos="0"/>
                </a:tabLst>
              </a:pPr>
              <a:r>
                <a:rPr b="0" lang="en-US" sz="2000" spc="-1" strike="noStrike">
                  <a:solidFill>
                    <a:srgbClr val="000000"/>
                  </a:solidFill>
                  <a:latin typeface="Gill Sans MT"/>
                </a:rPr>
                <a:t>Normalization using </a:t>
              </a:r>
              <a:r>
                <a:rPr b="0" lang="en-US" sz="2000" spc="-1" strike="noStrike">
                  <a:solidFill>
                    <a:srgbClr val="000000"/>
                  </a:solidFill>
                  <a:latin typeface="Gill Sans MT"/>
                </a:rPr>
                <a:t>	</a:t>
              </a:r>
              <a:r>
                <a:rPr b="0" lang="en-US" sz="2000" spc="-1" strike="noStrike">
                  <a:solidFill>
                    <a:srgbClr val="000000"/>
                  </a:solidFill>
                  <a:latin typeface="Gill Sans MT"/>
                </a:rPr>
                <a:t>	</a:t>
              </a:r>
              <a:r>
                <a:rPr b="0" lang="en-US" sz="2000" spc="-1" strike="noStrike">
                  <a:solidFill>
                    <a:srgbClr val="000000"/>
                  </a:solidFill>
                  <a:latin typeface="Gill Sans MT"/>
                </a:rPr>
                <a:t>learnable parameter  </a:t>
              </a:r>
              <a:endParaRPr b="0" lang="en-US" sz="2000" spc="-1" strike="noStrike">
                <a:latin typeface="Arial"/>
              </a:endParaRPr>
            </a:p>
          </p:txBody>
        </p:sp>
        <p:sp>
          <p:nvSpPr>
            <p:cNvPr id="315" name="Oval 322"/>
            <p:cNvSpPr/>
            <p:nvPr/>
          </p:nvSpPr>
          <p:spPr>
            <a:xfrm>
              <a:off x="5774040" y="3287520"/>
              <a:ext cx="1788480" cy="158508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249480" bIns="249480" anchor="ctr">
              <a:noAutofit/>
            </a:bodyPr>
            <a:p>
              <a:pPr algn="ctr">
                <a:lnSpc>
                  <a:spcPct val="90000"/>
                </a:lnSpc>
                <a:spcAft>
                  <a:spcPts val="944"/>
                </a:spcAft>
                <a:buNone/>
                <a:tabLst>
                  <a:tab algn="l" pos="0"/>
                </a:tabLst>
              </a:pPr>
              <a:r>
                <a:rPr b="0" lang="en-US" sz="2700" spc="-1" strike="noStrike">
                  <a:solidFill>
                    <a:srgbClr val="ffffff"/>
                  </a:solidFill>
                  <a:latin typeface="Gill Sans MT"/>
                </a:rPr>
                <a:t>Resized Image</a:t>
              </a:r>
              <a:endParaRPr b="0" lang="en-US" sz="2700" spc="-1" strike="noStrike">
                <a:latin typeface="Arial"/>
              </a:endParaRPr>
            </a:p>
          </p:txBody>
        </p:sp>
      </p:grpSp>
      <p:sp>
        <p:nvSpPr>
          <p:cNvPr id="316" name="TextBox 22"/>
          <p:cNvSpPr/>
          <p:nvPr/>
        </p:nvSpPr>
        <p:spPr>
          <a:xfrm>
            <a:off x="1451160" y="1260720"/>
            <a:ext cx="45957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(preprocesing) </a:t>
            </a:r>
            <a:endParaRPr b="0" lang="en-US" sz="2800" spc="-1" strike="noStrike">
              <a:latin typeface="Arial"/>
            </a:endParaRPr>
          </a:p>
        </p:txBody>
      </p:sp>
      <p:sp>
        <p:nvSpPr>
          <p:cNvPr id="317"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18" name="PlaceHolder 1"/>
          <p:cNvSpPr>
            <a:spLocks noGrp="1"/>
          </p:cNvSpPr>
          <p:nvPr>
            <p:ph type="sldNum" idx="4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7160B91-52CC-4525-BBBC-70771FD0A114}"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be 7"/>
          <p:cNvSpPr/>
          <p:nvPr/>
        </p:nvSpPr>
        <p:spPr>
          <a:xfrm>
            <a:off x="951120" y="2969280"/>
            <a:ext cx="1308240" cy="1304280"/>
          </a:xfrm>
          <a:prstGeom prst="cube">
            <a:avLst>
              <a:gd name="adj" fmla="val 6849"/>
            </a:avLst>
          </a:prstGeom>
          <a:solidFill>
            <a:schemeClr val="accent1">
              <a:lumMod val="20000"/>
              <a:lumOff val="8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0" name="Cube 8"/>
          <p:cNvSpPr/>
          <p:nvPr/>
        </p:nvSpPr>
        <p:spPr>
          <a:xfrm>
            <a:off x="796680" y="3121920"/>
            <a:ext cx="1308240" cy="1304280"/>
          </a:xfrm>
          <a:prstGeom prst="cube">
            <a:avLst>
              <a:gd name="adj" fmla="val 4971"/>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1" name="Cube 9"/>
          <p:cNvSpPr/>
          <p:nvPr/>
        </p:nvSpPr>
        <p:spPr>
          <a:xfrm>
            <a:off x="662760" y="3295800"/>
            <a:ext cx="1308240" cy="1304280"/>
          </a:xfrm>
          <a:prstGeom prst="cube">
            <a:avLst>
              <a:gd name="adj" fmla="val 6849"/>
            </a:avLst>
          </a:prstGeom>
          <a:solidFill>
            <a:schemeClr val="accent1">
              <a:lumMod val="40000"/>
              <a:lumOff val="6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2" name="TextBox 27"/>
          <p:cNvSpPr/>
          <p:nvPr/>
        </p:nvSpPr>
        <p:spPr>
          <a:xfrm>
            <a:off x="2566440" y="3295800"/>
            <a:ext cx="43740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800" spc="-1" strike="noStrike">
                <a:solidFill>
                  <a:srgbClr val="ffffff"/>
                </a:solidFill>
                <a:latin typeface="Gill Sans MT"/>
              </a:rPr>
              <a:t>*</a:t>
            </a:r>
            <a:endParaRPr b="0" lang="en-US" sz="4800" spc="-1" strike="noStrike">
              <a:latin typeface="Arial"/>
            </a:endParaRPr>
          </a:p>
        </p:txBody>
      </p:sp>
      <p:sp>
        <p:nvSpPr>
          <p:cNvPr id="323" name="Rectangle 11"/>
          <p:cNvSpPr/>
          <p:nvPr/>
        </p:nvSpPr>
        <p:spPr>
          <a:xfrm>
            <a:off x="3295800" y="3219480"/>
            <a:ext cx="915120" cy="906480"/>
          </a:xfrm>
          <a:prstGeom prst="rect">
            <a:avLst/>
          </a:prstGeom>
          <a:solidFill>
            <a:srgbClr val="a5a5a5"/>
          </a:solidFill>
          <a:ln cap="rnd">
            <a:solidFill>
              <a:srgbClr val="7a7a7a"/>
            </a:solidFill>
            <a:round/>
          </a:ln>
        </p:spPr>
        <p:style>
          <a:lnRef idx="2">
            <a:schemeClr val="accent3">
              <a:shade val="50000"/>
            </a:schemeClr>
          </a:lnRef>
          <a:fillRef idx="1">
            <a:schemeClr val="accent3"/>
          </a:fillRef>
          <a:effectRef idx="0">
            <a:schemeClr val="accent3"/>
          </a:effectRef>
          <a:fontRef idx="minor"/>
        </p:style>
      </p:sp>
      <p:sp>
        <p:nvSpPr>
          <p:cNvPr id="324" name="Arrow: Right 1"/>
          <p:cNvSpPr/>
          <p:nvPr/>
        </p:nvSpPr>
        <p:spPr>
          <a:xfrm>
            <a:off x="4656600" y="3295800"/>
            <a:ext cx="589680" cy="49752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5" name="Cube 10"/>
          <p:cNvSpPr/>
          <p:nvPr/>
        </p:nvSpPr>
        <p:spPr>
          <a:xfrm>
            <a:off x="5692680" y="2969280"/>
            <a:ext cx="1152720" cy="1304280"/>
          </a:xfrm>
          <a:prstGeom prst="cube">
            <a:avLst>
              <a:gd name="adj" fmla="val 17807"/>
            </a:avLst>
          </a:prstGeom>
          <a:solidFill>
            <a:schemeClr val="accent2">
              <a:lumMod val="60000"/>
              <a:lumOff val="4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6" name="TextBox 28"/>
          <p:cNvSpPr/>
          <p:nvPr/>
        </p:nvSpPr>
        <p:spPr>
          <a:xfrm>
            <a:off x="6957360" y="3200400"/>
            <a:ext cx="43740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800" spc="-1" strike="noStrike">
                <a:solidFill>
                  <a:srgbClr val="ffffff"/>
                </a:solidFill>
                <a:latin typeface="Gill Sans MT"/>
              </a:rPr>
              <a:t>*</a:t>
            </a:r>
            <a:endParaRPr b="0" lang="en-US" sz="4800" spc="-1" strike="noStrike">
              <a:latin typeface="Arial"/>
            </a:endParaRPr>
          </a:p>
        </p:txBody>
      </p:sp>
      <p:sp>
        <p:nvSpPr>
          <p:cNvPr id="327" name="Cube 11"/>
          <p:cNvSpPr/>
          <p:nvPr/>
        </p:nvSpPr>
        <p:spPr>
          <a:xfrm>
            <a:off x="7395480" y="3256920"/>
            <a:ext cx="804240" cy="831600"/>
          </a:xfrm>
          <a:prstGeom prst="cube">
            <a:avLst>
              <a:gd name="adj" fmla="val 80648"/>
            </a:avLst>
          </a:prstGeom>
          <a:solidFill>
            <a:schemeClr val="accent6">
              <a:lumMod val="40000"/>
              <a:lumOff val="6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8" name="Arrow: Right 2"/>
          <p:cNvSpPr/>
          <p:nvPr/>
        </p:nvSpPr>
        <p:spPr>
          <a:xfrm>
            <a:off x="8580600" y="3366720"/>
            <a:ext cx="589680" cy="49752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29" name="Cube 12"/>
          <p:cNvSpPr/>
          <p:nvPr/>
        </p:nvSpPr>
        <p:spPr>
          <a:xfrm>
            <a:off x="9625680" y="3000960"/>
            <a:ext cx="1575720" cy="1416240"/>
          </a:xfrm>
          <a:prstGeom prst="cube">
            <a:avLst>
              <a:gd name="adj" fmla="val 44025"/>
            </a:avLst>
          </a:prstGeom>
          <a:solidFill>
            <a:schemeClr val="accent6">
              <a:lumMod val="60000"/>
              <a:lumOff val="40000"/>
            </a:schemeClr>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330" name="Content Placeholder 12"/>
          <p:cNvSpPr/>
          <p:nvPr/>
        </p:nvSpPr>
        <p:spPr>
          <a:xfrm>
            <a:off x="3757680" y="5618520"/>
            <a:ext cx="3843360" cy="49752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normAutofit fontScale="90000"/>
          </a:bodyPr>
          <a:p>
            <a:pPr>
              <a:lnSpc>
                <a:spcPct val="120000"/>
              </a:lnSpc>
              <a:spcBef>
                <a:spcPts val="1001"/>
              </a:spcBef>
              <a:buNone/>
              <a:tabLst>
                <a:tab algn="l" pos="0"/>
              </a:tabLst>
            </a:pPr>
            <a:r>
              <a:rPr b="0" lang="en-US" sz="2000" spc="-1" strike="noStrike">
                <a:solidFill>
                  <a:srgbClr val="000000"/>
                </a:solidFill>
                <a:latin typeface="Gill Sans MT"/>
              </a:rPr>
              <a:t>Depth-wise Separable Convolution</a:t>
            </a:r>
            <a:endParaRPr b="0" lang="en-US" sz="2000" spc="-1" strike="noStrike">
              <a:latin typeface="Arial"/>
            </a:endParaRPr>
          </a:p>
        </p:txBody>
      </p:sp>
      <p:sp>
        <p:nvSpPr>
          <p:cNvPr id="331" name="TextBox 29"/>
          <p:cNvSpPr/>
          <p:nvPr/>
        </p:nvSpPr>
        <p:spPr>
          <a:xfrm rot="18483000">
            <a:off x="2190600" y="434124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D</a:t>
            </a:r>
            <a:endParaRPr b="0" lang="en-US" sz="1800" spc="-1" strike="noStrike">
              <a:latin typeface="Arial"/>
            </a:endParaRPr>
          </a:p>
        </p:txBody>
      </p:sp>
      <p:sp>
        <p:nvSpPr>
          <p:cNvPr id="332" name="TextBox 30"/>
          <p:cNvSpPr/>
          <p:nvPr/>
        </p:nvSpPr>
        <p:spPr>
          <a:xfrm>
            <a:off x="234720" y="3855960"/>
            <a:ext cx="306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33" name="TextBox 31"/>
          <p:cNvSpPr/>
          <p:nvPr/>
        </p:nvSpPr>
        <p:spPr>
          <a:xfrm>
            <a:off x="1015920" y="4637880"/>
            <a:ext cx="507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34" name="TextBox 32"/>
          <p:cNvSpPr/>
          <p:nvPr/>
        </p:nvSpPr>
        <p:spPr>
          <a:xfrm>
            <a:off x="3044880" y="4268520"/>
            <a:ext cx="1359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Gill Sans MT"/>
              </a:rPr>
              <a:t>MxM kernel</a:t>
            </a:r>
            <a:endParaRPr b="0" lang="en-US" sz="1800" spc="-1" strike="noStrike">
              <a:latin typeface="Arial"/>
            </a:endParaRPr>
          </a:p>
        </p:txBody>
      </p:sp>
      <p:sp>
        <p:nvSpPr>
          <p:cNvPr id="335" name="TextBox 34"/>
          <p:cNvSpPr/>
          <p:nvPr/>
        </p:nvSpPr>
        <p:spPr>
          <a:xfrm>
            <a:off x="5939640" y="4341600"/>
            <a:ext cx="507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36" name="TextBox 35"/>
          <p:cNvSpPr/>
          <p:nvPr/>
        </p:nvSpPr>
        <p:spPr>
          <a:xfrm>
            <a:off x="5330160" y="3477240"/>
            <a:ext cx="306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37" name="TextBox 36"/>
          <p:cNvSpPr/>
          <p:nvPr/>
        </p:nvSpPr>
        <p:spPr>
          <a:xfrm rot="18483000">
            <a:off x="6724080" y="405144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1</a:t>
            </a:r>
            <a:endParaRPr b="0" lang="en-US" sz="1800" spc="-1" strike="noStrike">
              <a:latin typeface="Arial"/>
            </a:endParaRPr>
          </a:p>
        </p:txBody>
      </p:sp>
      <p:sp>
        <p:nvSpPr>
          <p:cNvPr id="338" name="TextBox 37"/>
          <p:cNvSpPr/>
          <p:nvPr/>
        </p:nvSpPr>
        <p:spPr>
          <a:xfrm>
            <a:off x="7327800" y="4240080"/>
            <a:ext cx="8899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Gill Sans MT"/>
              </a:rPr>
              <a:t>1x1xN </a:t>
            </a:r>
            <a:endParaRPr b="0" lang="en-US" sz="1800" spc="-1" strike="noStrike">
              <a:latin typeface="Arial"/>
            </a:endParaRPr>
          </a:p>
          <a:p>
            <a:pPr>
              <a:lnSpc>
                <a:spcPct val="100000"/>
              </a:lnSpc>
              <a:buNone/>
            </a:pPr>
            <a:r>
              <a:rPr b="0" lang="en-US" sz="1800" spc="-1" strike="noStrike">
                <a:solidFill>
                  <a:srgbClr val="ffffff"/>
                </a:solidFill>
                <a:latin typeface="Gill Sans MT"/>
              </a:rPr>
              <a:t>kernel</a:t>
            </a:r>
            <a:endParaRPr b="0" lang="en-US" sz="1800" spc="-1" strike="noStrike">
              <a:latin typeface="Arial"/>
            </a:endParaRPr>
          </a:p>
        </p:txBody>
      </p:sp>
      <p:sp>
        <p:nvSpPr>
          <p:cNvPr id="339" name="TextBox 38"/>
          <p:cNvSpPr/>
          <p:nvPr/>
        </p:nvSpPr>
        <p:spPr>
          <a:xfrm>
            <a:off x="9293040" y="3751560"/>
            <a:ext cx="331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H</a:t>
            </a:r>
            <a:endParaRPr b="0" lang="en-US" sz="1800" spc="-1" strike="noStrike">
              <a:latin typeface="Arial"/>
            </a:endParaRPr>
          </a:p>
        </p:txBody>
      </p:sp>
      <p:sp>
        <p:nvSpPr>
          <p:cNvPr id="340" name="TextBox 39"/>
          <p:cNvSpPr/>
          <p:nvPr/>
        </p:nvSpPr>
        <p:spPr>
          <a:xfrm>
            <a:off x="9942120" y="4415040"/>
            <a:ext cx="260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W</a:t>
            </a:r>
            <a:endParaRPr b="0" lang="en-US" sz="1800" spc="-1" strike="noStrike">
              <a:latin typeface="Arial"/>
            </a:endParaRPr>
          </a:p>
        </p:txBody>
      </p:sp>
      <p:sp>
        <p:nvSpPr>
          <p:cNvPr id="341" name="TextBox 40"/>
          <p:cNvSpPr/>
          <p:nvPr/>
        </p:nvSpPr>
        <p:spPr>
          <a:xfrm rot="18483000">
            <a:off x="10953360" y="4032360"/>
            <a:ext cx="365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rPr>
              <a:t>N</a:t>
            </a:r>
            <a:endParaRPr b="0" lang="en-US" sz="1800" spc="-1" strike="noStrike">
              <a:latin typeface="Arial"/>
            </a:endParaRPr>
          </a:p>
        </p:txBody>
      </p:sp>
      <p:sp>
        <p:nvSpPr>
          <p:cNvPr id="342"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43"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44" name="PlaceHolder 1"/>
          <p:cNvSpPr>
            <a:spLocks noGrp="1"/>
          </p:cNvSpPr>
          <p:nvPr>
            <p:ph type="sldNum" idx="4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ABBF1F3-A093-4DC5-B9E2-DA880F846888}"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2" presetSubtype="4">
                                  <p:stCondLst>
                                    <p:cond delay="0"/>
                                  </p:stCondLst>
                                  <p:childTnLst>
                                    <p:set>
                                      <p:cBhvr>
                                        <p:cTn id="218" dur="1" fill="hold">
                                          <p:stCondLst>
                                            <p:cond delay="0"/>
                                          </p:stCondLst>
                                        </p:cTn>
                                        <p:tgtEl>
                                          <p:spTgt spid="319"/>
                                        </p:tgtEl>
                                        <p:attrNameLst>
                                          <p:attrName>style.visibility</p:attrName>
                                        </p:attrNameLst>
                                      </p:cBhvr>
                                      <p:to>
                                        <p:strVal val="visible"/>
                                      </p:to>
                                    </p:set>
                                    <p:anim calcmode="lin" valueType="num">
                                      <p:cBhvr additive="repl">
                                        <p:cTn id="219" dur="500" fill="hold"/>
                                        <p:tgtEl>
                                          <p:spTgt spid="319"/>
                                        </p:tgtEl>
                                        <p:attrNameLst>
                                          <p:attrName>ppt_x</p:attrName>
                                        </p:attrNameLst>
                                      </p:cBhvr>
                                      <p:tavLst>
                                        <p:tav tm="0">
                                          <p:val>
                                            <p:strVal val="#ppt_x"/>
                                          </p:val>
                                        </p:tav>
                                        <p:tav tm="100000">
                                          <p:val>
                                            <p:strVal val="#ppt_x"/>
                                          </p:val>
                                        </p:tav>
                                      </p:tavLst>
                                    </p:anim>
                                    <p:anim calcmode="lin" valueType="num">
                                      <p:cBhvr additive="repl">
                                        <p:cTn id="220" dur="500" fill="hold"/>
                                        <p:tgtEl>
                                          <p:spTgt spid="319"/>
                                        </p:tgtEl>
                                        <p:attrNameLst>
                                          <p:attrName>ppt_y</p:attrName>
                                        </p:attrNameLst>
                                      </p:cBhvr>
                                      <p:tavLst>
                                        <p:tav tm="0">
                                          <p:val>
                                            <p:strVal val="1+#ppt_h/2"/>
                                          </p:val>
                                        </p:tav>
                                        <p:tav tm="100000">
                                          <p:val>
                                            <p:strVal val="#ppt_y"/>
                                          </p:val>
                                        </p:tav>
                                      </p:tavLst>
                                    </p:anim>
                                  </p:childTnLst>
                                </p:cTn>
                              </p:par>
                              <p:par>
                                <p:cTn id="221" nodeType="withEffect" fill="hold" presetClass="entr" presetID="2" presetSubtype="4">
                                  <p:stCondLst>
                                    <p:cond delay="0"/>
                                  </p:stCondLst>
                                  <p:childTnLst>
                                    <p:set>
                                      <p:cBhvr>
                                        <p:cTn id="222" dur="1" fill="hold">
                                          <p:stCondLst>
                                            <p:cond delay="0"/>
                                          </p:stCondLst>
                                        </p:cTn>
                                        <p:tgtEl>
                                          <p:spTgt spid="320"/>
                                        </p:tgtEl>
                                        <p:attrNameLst>
                                          <p:attrName>style.visibility</p:attrName>
                                        </p:attrNameLst>
                                      </p:cBhvr>
                                      <p:to>
                                        <p:strVal val="visible"/>
                                      </p:to>
                                    </p:set>
                                    <p:anim calcmode="lin" valueType="num">
                                      <p:cBhvr additive="repl">
                                        <p:cTn id="223" dur="500" fill="hold"/>
                                        <p:tgtEl>
                                          <p:spTgt spid="320"/>
                                        </p:tgtEl>
                                        <p:attrNameLst>
                                          <p:attrName>ppt_x</p:attrName>
                                        </p:attrNameLst>
                                      </p:cBhvr>
                                      <p:tavLst>
                                        <p:tav tm="0">
                                          <p:val>
                                            <p:strVal val="#ppt_x"/>
                                          </p:val>
                                        </p:tav>
                                        <p:tav tm="100000">
                                          <p:val>
                                            <p:strVal val="#ppt_x"/>
                                          </p:val>
                                        </p:tav>
                                      </p:tavLst>
                                    </p:anim>
                                    <p:anim calcmode="lin" valueType="num">
                                      <p:cBhvr additive="repl">
                                        <p:cTn id="224" dur="500" fill="hold"/>
                                        <p:tgtEl>
                                          <p:spTgt spid="320"/>
                                        </p:tgtEl>
                                        <p:attrNameLst>
                                          <p:attrName>ppt_y</p:attrName>
                                        </p:attrNameLst>
                                      </p:cBhvr>
                                      <p:tavLst>
                                        <p:tav tm="0">
                                          <p:val>
                                            <p:strVal val="1+#ppt_h/2"/>
                                          </p:val>
                                        </p:tav>
                                        <p:tav tm="100000">
                                          <p:val>
                                            <p:strVal val="#ppt_y"/>
                                          </p:val>
                                        </p:tav>
                                      </p:tavLst>
                                    </p:anim>
                                  </p:childTnLst>
                                </p:cTn>
                              </p:par>
                              <p:par>
                                <p:cTn id="225" nodeType="withEffect" fill="hold" presetClass="entr" presetID="2" presetSubtype="4">
                                  <p:stCondLst>
                                    <p:cond delay="0"/>
                                  </p:stCondLst>
                                  <p:childTnLst>
                                    <p:set>
                                      <p:cBhvr>
                                        <p:cTn id="226" dur="1" fill="hold">
                                          <p:stCondLst>
                                            <p:cond delay="0"/>
                                          </p:stCondLst>
                                        </p:cTn>
                                        <p:tgtEl>
                                          <p:spTgt spid="321"/>
                                        </p:tgtEl>
                                        <p:attrNameLst>
                                          <p:attrName>style.visibility</p:attrName>
                                        </p:attrNameLst>
                                      </p:cBhvr>
                                      <p:to>
                                        <p:strVal val="visible"/>
                                      </p:to>
                                    </p:set>
                                    <p:anim calcmode="lin" valueType="num">
                                      <p:cBhvr additive="repl">
                                        <p:cTn id="227" dur="500" fill="hold"/>
                                        <p:tgtEl>
                                          <p:spTgt spid="321"/>
                                        </p:tgtEl>
                                        <p:attrNameLst>
                                          <p:attrName>ppt_x</p:attrName>
                                        </p:attrNameLst>
                                      </p:cBhvr>
                                      <p:tavLst>
                                        <p:tav tm="0">
                                          <p:val>
                                            <p:strVal val="#ppt_x"/>
                                          </p:val>
                                        </p:tav>
                                        <p:tav tm="100000">
                                          <p:val>
                                            <p:strVal val="#ppt_x"/>
                                          </p:val>
                                        </p:tav>
                                      </p:tavLst>
                                    </p:anim>
                                    <p:anim calcmode="lin" valueType="num">
                                      <p:cBhvr additive="repl">
                                        <p:cTn id="228" dur="500" fill="hold"/>
                                        <p:tgtEl>
                                          <p:spTgt spid="321"/>
                                        </p:tgtEl>
                                        <p:attrNameLst>
                                          <p:attrName>ppt_y</p:attrName>
                                        </p:attrNameLst>
                                      </p:cBhvr>
                                      <p:tavLst>
                                        <p:tav tm="0">
                                          <p:val>
                                            <p:strVal val="1+#ppt_h/2"/>
                                          </p:val>
                                        </p:tav>
                                        <p:tav tm="100000">
                                          <p:val>
                                            <p:strVal val="#ppt_y"/>
                                          </p:val>
                                        </p:tav>
                                      </p:tavLst>
                                    </p:anim>
                                  </p:childTnLst>
                                </p:cTn>
                              </p:par>
                              <p:par>
                                <p:cTn id="229" nodeType="withEffect" fill="hold" presetClass="entr" presetID="2" presetSubtype="4">
                                  <p:stCondLst>
                                    <p:cond delay="0"/>
                                  </p:stCondLst>
                                  <p:childTnLst>
                                    <p:set>
                                      <p:cBhvr>
                                        <p:cTn id="230" dur="1" fill="hold">
                                          <p:stCondLst>
                                            <p:cond delay="0"/>
                                          </p:stCondLst>
                                        </p:cTn>
                                        <p:tgtEl>
                                          <p:spTgt spid="331"/>
                                        </p:tgtEl>
                                        <p:attrNameLst>
                                          <p:attrName>style.visibility</p:attrName>
                                        </p:attrNameLst>
                                      </p:cBhvr>
                                      <p:to>
                                        <p:strVal val="visible"/>
                                      </p:to>
                                    </p:set>
                                    <p:anim calcmode="lin" valueType="num">
                                      <p:cBhvr additive="repl">
                                        <p:cTn id="231" dur="500" fill="hold"/>
                                        <p:tgtEl>
                                          <p:spTgt spid="331"/>
                                        </p:tgtEl>
                                        <p:attrNameLst>
                                          <p:attrName>ppt_x</p:attrName>
                                        </p:attrNameLst>
                                      </p:cBhvr>
                                      <p:tavLst>
                                        <p:tav tm="0">
                                          <p:val>
                                            <p:strVal val="#ppt_x"/>
                                          </p:val>
                                        </p:tav>
                                        <p:tav tm="100000">
                                          <p:val>
                                            <p:strVal val="#ppt_x"/>
                                          </p:val>
                                        </p:tav>
                                      </p:tavLst>
                                    </p:anim>
                                    <p:anim calcmode="lin" valueType="num">
                                      <p:cBhvr additive="repl">
                                        <p:cTn id="232" dur="500" fill="hold"/>
                                        <p:tgtEl>
                                          <p:spTgt spid="331"/>
                                        </p:tgtEl>
                                        <p:attrNameLst>
                                          <p:attrName>ppt_y</p:attrName>
                                        </p:attrNameLst>
                                      </p:cBhvr>
                                      <p:tavLst>
                                        <p:tav tm="0">
                                          <p:val>
                                            <p:strVal val="1+#ppt_h/2"/>
                                          </p:val>
                                        </p:tav>
                                        <p:tav tm="100000">
                                          <p:val>
                                            <p:strVal val="#ppt_y"/>
                                          </p:val>
                                        </p:tav>
                                      </p:tavLst>
                                    </p:anim>
                                  </p:childTnLst>
                                </p:cTn>
                              </p:par>
                              <p:par>
                                <p:cTn id="233" nodeType="withEffect" fill="hold" presetClass="entr" presetID="2" presetSubtype="4">
                                  <p:stCondLst>
                                    <p:cond delay="0"/>
                                  </p:stCondLst>
                                  <p:childTnLst>
                                    <p:set>
                                      <p:cBhvr>
                                        <p:cTn id="234" dur="1" fill="hold">
                                          <p:stCondLst>
                                            <p:cond delay="0"/>
                                          </p:stCondLst>
                                        </p:cTn>
                                        <p:tgtEl>
                                          <p:spTgt spid="332"/>
                                        </p:tgtEl>
                                        <p:attrNameLst>
                                          <p:attrName>style.visibility</p:attrName>
                                        </p:attrNameLst>
                                      </p:cBhvr>
                                      <p:to>
                                        <p:strVal val="visible"/>
                                      </p:to>
                                    </p:set>
                                    <p:anim calcmode="lin" valueType="num">
                                      <p:cBhvr additive="repl">
                                        <p:cTn id="235" dur="500" fill="hold"/>
                                        <p:tgtEl>
                                          <p:spTgt spid="332"/>
                                        </p:tgtEl>
                                        <p:attrNameLst>
                                          <p:attrName>ppt_x</p:attrName>
                                        </p:attrNameLst>
                                      </p:cBhvr>
                                      <p:tavLst>
                                        <p:tav tm="0">
                                          <p:val>
                                            <p:strVal val="#ppt_x"/>
                                          </p:val>
                                        </p:tav>
                                        <p:tav tm="100000">
                                          <p:val>
                                            <p:strVal val="#ppt_x"/>
                                          </p:val>
                                        </p:tav>
                                      </p:tavLst>
                                    </p:anim>
                                    <p:anim calcmode="lin" valueType="num">
                                      <p:cBhvr additive="repl">
                                        <p:cTn id="236" dur="500" fill="hold"/>
                                        <p:tgtEl>
                                          <p:spTgt spid="332"/>
                                        </p:tgtEl>
                                        <p:attrNameLst>
                                          <p:attrName>ppt_y</p:attrName>
                                        </p:attrNameLst>
                                      </p:cBhvr>
                                      <p:tavLst>
                                        <p:tav tm="0">
                                          <p:val>
                                            <p:strVal val="1+#ppt_h/2"/>
                                          </p:val>
                                        </p:tav>
                                        <p:tav tm="100000">
                                          <p:val>
                                            <p:strVal val="#ppt_y"/>
                                          </p:val>
                                        </p:tav>
                                      </p:tavLst>
                                    </p:anim>
                                  </p:childTnLst>
                                </p:cTn>
                              </p:par>
                              <p:par>
                                <p:cTn id="237" nodeType="withEffect" fill="hold" presetClass="entr" presetID="2" presetSubtype="4">
                                  <p:stCondLst>
                                    <p:cond delay="0"/>
                                  </p:stCondLst>
                                  <p:childTnLst>
                                    <p:set>
                                      <p:cBhvr>
                                        <p:cTn id="238" dur="1" fill="hold">
                                          <p:stCondLst>
                                            <p:cond delay="0"/>
                                          </p:stCondLst>
                                        </p:cTn>
                                        <p:tgtEl>
                                          <p:spTgt spid="333"/>
                                        </p:tgtEl>
                                        <p:attrNameLst>
                                          <p:attrName>style.visibility</p:attrName>
                                        </p:attrNameLst>
                                      </p:cBhvr>
                                      <p:to>
                                        <p:strVal val="visible"/>
                                      </p:to>
                                    </p:set>
                                    <p:anim calcmode="lin" valueType="num">
                                      <p:cBhvr additive="repl">
                                        <p:cTn id="239" dur="500" fill="hold"/>
                                        <p:tgtEl>
                                          <p:spTgt spid="333"/>
                                        </p:tgtEl>
                                        <p:attrNameLst>
                                          <p:attrName>ppt_x</p:attrName>
                                        </p:attrNameLst>
                                      </p:cBhvr>
                                      <p:tavLst>
                                        <p:tav tm="0">
                                          <p:val>
                                            <p:strVal val="#ppt_x"/>
                                          </p:val>
                                        </p:tav>
                                        <p:tav tm="100000">
                                          <p:val>
                                            <p:strVal val="#ppt_x"/>
                                          </p:val>
                                        </p:tav>
                                      </p:tavLst>
                                    </p:anim>
                                    <p:anim calcmode="lin" valueType="num">
                                      <p:cBhvr additive="repl">
                                        <p:cTn id="240" dur="500" fill="hold"/>
                                        <p:tgtEl>
                                          <p:spTgt spid="333"/>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2" presetSubtype="4">
                                  <p:stCondLst>
                                    <p:cond delay="0"/>
                                  </p:stCondLst>
                                  <p:childTnLst>
                                    <p:set>
                                      <p:cBhvr>
                                        <p:cTn id="244" dur="1" fill="hold">
                                          <p:stCondLst>
                                            <p:cond delay="0"/>
                                          </p:stCondLst>
                                        </p:cTn>
                                        <p:tgtEl>
                                          <p:spTgt spid="322"/>
                                        </p:tgtEl>
                                        <p:attrNameLst>
                                          <p:attrName>style.visibility</p:attrName>
                                        </p:attrNameLst>
                                      </p:cBhvr>
                                      <p:to>
                                        <p:strVal val="visible"/>
                                      </p:to>
                                    </p:set>
                                    <p:anim calcmode="lin" valueType="num">
                                      <p:cBhvr additive="repl">
                                        <p:cTn id="245" dur="500" fill="hold"/>
                                        <p:tgtEl>
                                          <p:spTgt spid="322"/>
                                        </p:tgtEl>
                                        <p:attrNameLst>
                                          <p:attrName>ppt_x</p:attrName>
                                        </p:attrNameLst>
                                      </p:cBhvr>
                                      <p:tavLst>
                                        <p:tav tm="0">
                                          <p:val>
                                            <p:strVal val="#ppt_x"/>
                                          </p:val>
                                        </p:tav>
                                        <p:tav tm="100000">
                                          <p:val>
                                            <p:strVal val="#ppt_x"/>
                                          </p:val>
                                        </p:tav>
                                      </p:tavLst>
                                    </p:anim>
                                    <p:anim calcmode="lin" valueType="num">
                                      <p:cBhvr additive="repl">
                                        <p:cTn id="246" dur="500" fill="hold"/>
                                        <p:tgtEl>
                                          <p:spTgt spid="322"/>
                                        </p:tgtEl>
                                        <p:attrNameLst>
                                          <p:attrName>ppt_y</p:attrName>
                                        </p:attrNameLst>
                                      </p:cBhvr>
                                      <p:tavLst>
                                        <p:tav tm="0">
                                          <p:val>
                                            <p:strVal val="1+#ppt_h/2"/>
                                          </p:val>
                                        </p:tav>
                                        <p:tav tm="100000">
                                          <p:val>
                                            <p:strVal val="#ppt_y"/>
                                          </p:val>
                                        </p:tav>
                                      </p:tavLst>
                                    </p:anim>
                                  </p:childTnLst>
                                </p:cTn>
                              </p:par>
                              <p:par>
                                <p:cTn id="247" nodeType="withEffect" fill="hold" presetClass="entr" presetID="2" presetSubtype="4">
                                  <p:stCondLst>
                                    <p:cond delay="0"/>
                                  </p:stCondLst>
                                  <p:childTnLst>
                                    <p:set>
                                      <p:cBhvr>
                                        <p:cTn id="248" dur="1" fill="hold">
                                          <p:stCondLst>
                                            <p:cond delay="0"/>
                                          </p:stCondLst>
                                        </p:cTn>
                                        <p:tgtEl>
                                          <p:spTgt spid="323"/>
                                        </p:tgtEl>
                                        <p:attrNameLst>
                                          <p:attrName>style.visibility</p:attrName>
                                        </p:attrNameLst>
                                      </p:cBhvr>
                                      <p:to>
                                        <p:strVal val="visible"/>
                                      </p:to>
                                    </p:set>
                                    <p:anim calcmode="lin" valueType="num">
                                      <p:cBhvr additive="repl">
                                        <p:cTn id="249" dur="500" fill="hold"/>
                                        <p:tgtEl>
                                          <p:spTgt spid="323"/>
                                        </p:tgtEl>
                                        <p:attrNameLst>
                                          <p:attrName>ppt_x</p:attrName>
                                        </p:attrNameLst>
                                      </p:cBhvr>
                                      <p:tavLst>
                                        <p:tav tm="0">
                                          <p:val>
                                            <p:strVal val="#ppt_x"/>
                                          </p:val>
                                        </p:tav>
                                        <p:tav tm="100000">
                                          <p:val>
                                            <p:strVal val="#ppt_x"/>
                                          </p:val>
                                        </p:tav>
                                      </p:tavLst>
                                    </p:anim>
                                    <p:anim calcmode="lin" valueType="num">
                                      <p:cBhvr additive="repl">
                                        <p:cTn id="250" dur="500" fill="hold"/>
                                        <p:tgtEl>
                                          <p:spTgt spid="323"/>
                                        </p:tgtEl>
                                        <p:attrNameLst>
                                          <p:attrName>ppt_y</p:attrName>
                                        </p:attrNameLst>
                                      </p:cBhvr>
                                      <p:tavLst>
                                        <p:tav tm="0">
                                          <p:val>
                                            <p:strVal val="1+#ppt_h/2"/>
                                          </p:val>
                                        </p:tav>
                                        <p:tav tm="100000">
                                          <p:val>
                                            <p:strVal val="#ppt_y"/>
                                          </p:val>
                                        </p:tav>
                                      </p:tavLst>
                                    </p:anim>
                                  </p:childTnLst>
                                </p:cTn>
                              </p:par>
                              <p:par>
                                <p:cTn id="251" nodeType="withEffect" fill="hold" presetClass="entr" presetID="2" presetSubtype="4">
                                  <p:stCondLst>
                                    <p:cond delay="0"/>
                                  </p:stCondLst>
                                  <p:childTnLst>
                                    <p:set>
                                      <p:cBhvr>
                                        <p:cTn id="252" dur="1" fill="hold">
                                          <p:stCondLst>
                                            <p:cond delay="0"/>
                                          </p:stCondLst>
                                        </p:cTn>
                                        <p:tgtEl>
                                          <p:spTgt spid="334"/>
                                        </p:tgtEl>
                                        <p:attrNameLst>
                                          <p:attrName>style.visibility</p:attrName>
                                        </p:attrNameLst>
                                      </p:cBhvr>
                                      <p:to>
                                        <p:strVal val="visible"/>
                                      </p:to>
                                    </p:set>
                                    <p:anim calcmode="lin" valueType="num">
                                      <p:cBhvr additive="repl">
                                        <p:cTn id="253" dur="500" fill="hold"/>
                                        <p:tgtEl>
                                          <p:spTgt spid="334"/>
                                        </p:tgtEl>
                                        <p:attrNameLst>
                                          <p:attrName>ppt_x</p:attrName>
                                        </p:attrNameLst>
                                      </p:cBhvr>
                                      <p:tavLst>
                                        <p:tav tm="0">
                                          <p:val>
                                            <p:strVal val="#ppt_x"/>
                                          </p:val>
                                        </p:tav>
                                        <p:tav tm="100000">
                                          <p:val>
                                            <p:strVal val="#ppt_x"/>
                                          </p:val>
                                        </p:tav>
                                      </p:tavLst>
                                    </p:anim>
                                    <p:anim calcmode="lin" valueType="num">
                                      <p:cBhvr additive="repl">
                                        <p:cTn id="254" dur="500" fill="hold"/>
                                        <p:tgtEl>
                                          <p:spTgt spid="334"/>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2" presetSubtype="4">
                                  <p:stCondLst>
                                    <p:cond delay="0"/>
                                  </p:stCondLst>
                                  <p:childTnLst>
                                    <p:set>
                                      <p:cBhvr>
                                        <p:cTn id="258" dur="1" fill="hold">
                                          <p:stCondLst>
                                            <p:cond delay="0"/>
                                          </p:stCondLst>
                                        </p:cTn>
                                        <p:tgtEl>
                                          <p:spTgt spid="324"/>
                                        </p:tgtEl>
                                        <p:attrNameLst>
                                          <p:attrName>style.visibility</p:attrName>
                                        </p:attrNameLst>
                                      </p:cBhvr>
                                      <p:to>
                                        <p:strVal val="visible"/>
                                      </p:to>
                                    </p:set>
                                    <p:anim calcmode="lin" valueType="num">
                                      <p:cBhvr additive="repl">
                                        <p:cTn id="259" dur="500" fill="hold"/>
                                        <p:tgtEl>
                                          <p:spTgt spid="324"/>
                                        </p:tgtEl>
                                        <p:attrNameLst>
                                          <p:attrName>ppt_x</p:attrName>
                                        </p:attrNameLst>
                                      </p:cBhvr>
                                      <p:tavLst>
                                        <p:tav tm="0">
                                          <p:val>
                                            <p:strVal val="#ppt_x"/>
                                          </p:val>
                                        </p:tav>
                                        <p:tav tm="100000">
                                          <p:val>
                                            <p:strVal val="#ppt_x"/>
                                          </p:val>
                                        </p:tav>
                                      </p:tavLst>
                                    </p:anim>
                                    <p:anim calcmode="lin" valueType="num">
                                      <p:cBhvr additive="repl">
                                        <p:cTn id="260" dur="500" fill="hold"/>
                                        <p:tgtEl>
                                          <p:spTgt spid="324"/>
                                        </p:tgtEl>
                                        <p:attrNameLst>
                                          <p:attrName>ppt_y</p:attrName>
                                        </p:attrNameLst>
                                      </p:cBhvr>
                                      <p:tavLst>
                                        <p:tav tm="0">
                                          <p:val>
                                            <p:strVal val="1+#ppt_h/2"/>
                                          </p:val>
                                        </p:tav>
                                        <p:tav tm="100000">
                                          <p:val>
                                            <p:strVal val="#ppt_y"/>
                                          </p:val>
                                        </p:tav>
                                      </p:tavLst>
                                    </p:anim>
                                  </p:childTnLst>
                                </p:cTn>
                              </p:par>
                              <p:par>
                                <p:cTn id="261" nodeType="withEffect" fill="hold" presetClass="entr" presetID="2" presetSubtype="4">
                                  <p:stCondLst>
                                    <p:cond delay="0"/>
                                  </p:stCondLst>
                                  <p:childTnLst>
                                    <p:set>
                                      <p:cBhvr>
                                        <p:cTn id="262" dur="1" fill="hold">
                                          <p:stCondLst>
                                            <p:cond delay="0"/>
                                          </p:stCondLst>
                                        </p:cTn>
                                        <p:tgtEl>
                                          <p:spTgt spid="325"/>
                                        </p:tgtEl>
                                        <p:attrNameLst>
                                          <p:attrName>style.visibility</p:attrName>
                                        </p:attrNameLst>
                                      </p:cBhvr>
                                      <p:to>
                                        <p:strVal val="visible"/>
                                      </p:to>
                                    </p:set>
                                    <p:anim calcmode="lin" valueType="num">
                                      <p:cBhvr additive="repl">
                                        <p:cTn id="263" dur="500" fill="hold"/>
                                        <p:tgtEl>
                                          <p:spTgt spid="325"/>
                                        </p:tgtEl>
                                        <p:attrNameLst>
                                          <p:attrName>ppt_x</p:attrName>
                                        </p:attrNameLst>
                                      </p:cBhvr>
                                      <p:tavLst>
                                        <p:tav tm="0">
                                          <p:val>
                                            <p:strVal val="#ppt_x"/>
                                          </p:val>
                                        </p:tav>
                                        <p:tav tm="100000">
                                          <p:val>
                                            <p:strVal val="#ppt_x"/>
                                          </p:val>
                                        </p:tav>
                                      </p:tavLst>
                                    </p:anim>
                                    <p:anim calcmode="lin" valueType="num">
                                      <p:cBhvr additive="repl">
                                        <p:cTn id="264" dur="500" fill="hold"/>
                                        <p:tgtEl>
                                          <p:spTgt spid="325"/>
                                        </p:tgtEl>
                                        <p:attrNameLst>
                                          <p:attrName>ppt_y</p:attrName>
                                        </p:attrNameLst>
                                      </p:cBhvr>
                                      <p:tavLst>
                                        <p:tav tm="0">
                                          <p:val>
                                            <p:strVal val="1+#ppt_h/2"/>
                                          </p:val>
                                        </p:tav>
                                        <p:tav tm="100000">
                                          <p:val>
                                            <p:strVal val="#ppt_y"/>
                                          </p:val>
                                        </p:tav>
                                      </p:tavLst>
                                    </p:anim>
                                  </p:childTnLst>
                                </p:cTn>
                              </p:par>
                              <p:par>
                                <p:cTn id="265" nodeType="withEffect" fill="hold" presetClass="entr" presetID="2" presetSubtype="4">
                                  <p:stCondLst>
                                    <p:cond delay="0"/>
                                  </p:stCondLst>
                                  <p:childTnLst>
                                    <p:set>
                                      <p:cBhvr>
                                        <p:cTn id="266" dur="1" fill="hold">
                                          <p:stCondLst>
                                            <p:cond delay="0"/>
                                          </p:stCondLst>
                                        </p:cTn>
                                        <p:tgtEl>
                                          <p:spTgt spid="335"/>
                                        </p:tgtEl>
                                        <p:attrNameLst>
                                          <p:attrName>style.visibility</p:attrName>
                                        </p:attrNameLst>
                                      </p:cBhvr>
                                      <p:to>
                                        <p:strVal val="visible"/>
                                      </p:to>
                                    </p:set>
                                    <p:anim calcmode="lin" valueType="num">
                                      <p:cBhvr additive="repl">
                                        <p:cTn id="267" dur="500" fill="hold"/>
                                        <p:tgtEl>
                                          <p:spTgt spid="335"/>
                                        </p:tgtEl>
                                        <p:attrNameLst>
                                          <p:attrName>ppt_x</p:attrName>
                                        </p:attrNameLst>
                                      </p:cBhvr>
                                      <p:tavLst>
                                        <p:tav tm="0">
                                          <p:val>
                                            <p:strVal val="#ppt_x"/>
                                          </p:val>
                                        </p:tav>
                                        <p:tav tm="100000">
                                          <p:val>
                                            <p:strVal val="#ppt_x"/>
                                          </p:val>
                                        </p:tav>
                                      </p:tavLst>
                                    </p:anim>
                                    <p:anim calcmode="lin" valueType="num">
                                      <p:cBhvr additive="repl">
                                        <p:cTn id="268" dur="500" fill="hold"/>
                                        <p:tgtEl>
                                          <p:spTgt spid="335"/>
                                        </p:tgtEl>
                                        <p:attrNameLst>
                                          <p:attrName>ppt_y</p:attrName>
                                        </p:attrNameLst>
                                      </p:cBhvr>
                                      <p:tavLst>
                                        <p:tav tm="0">
                                          <p:val>
                                            <p:strVal val="1+#ppt_h/2"/>
                                          </p:val>
                                        </p:tav>
                                        <p:tav tm="100000">
                                          <p:val>
                                            <p:strVal val="#ppt_y"/>
                                          </p:val>
                                        </p:tav>
                                      </p:tavLst>
                                    </p:anim>
                                  </p:childTnLst>
                                </p:cTn>
                              </p:par>
                              <p:par>
                                <p:cTn id="269" nodeType="withEffect" fill="hold" presetClass="entr" presetID="2" presetSubtype="4">
                                  <p:stCondLst>
                                    <p:cond delay="0"/>
                                  </p:stCondLst>
                                  <p:childTnLst>
                                    <p:set>
                                      <p:cBhvr>
                                        <p:cTn id="270" dur="1" fill="hold">
                                          <p:stCondLst>
                                            <p:cond delay="0"/>
                                          </p:stCondLst>
                                        </p:cTn>
                                        <p:tgtEl>
                                          <p:spTgt spid="336"/>
                                        </p:tgtEl>
                                        <p:attrNameLst>
                                          <p:attrName>style.visibility</p:attrName>
                                        </p:attrNameLst>
                                      </p:cBhvr>
                                      <p:to>
                                        <p:strVal val="visible"/>
                                      </p:to>
                                    </p:set>
                                    <p:anim calcmode="lin" valueType="num">
                                      <p:cBhvr additive="repl">
                                        <p:cTn id="271" dur="500" fill="hold"/>
                                        <p:tgtEl>
                                          <p:spTgt spid="336"/>
                                        </p:tgtEl>
                                        <p:attrNameLst>
                                          <p:attrName>ppt_x</p:attrName>
                                        </p:attrNameLst>
                                      </p:cBhvr>
                                      <p:tavLst>
                                        <p:tav tm="0">
                                          <p:val>
                                            <p:strVal val="#ppt_x"/>
                                          </p:val>
                                        </p:tav>
                                        <p:tav tm="100000">
                                          <p:val>
                                            <p:strVal val="#ppt_x"/>
                                          </p:val>
                                        </p:tav>
                                      </p:tavLst>
                                    </p:anim>
                                    <p:anim calcmode="lin" valueType="num">
                                      <p:cBhvr additive="repl">
                                        <p:cTn id="272" dur="500" fill="hold"/>
                                        <p:tgtEl>
                                          <p:spTgt spid="336"/>
                                        </p:tgtEl>
                                        <p:attrNameLst>
                                          <p:attrName>ppt_y</p:attrName>
                                        </p:attrNameLst>
                                      </p:cBhvr>
                                      <p:tavLst>
                                        <p:tav tm="0">
                                          <p:val>
                                            <p:strVal val="1+#ppt_h/2"/>
                                          </p:val>
                                        </p:tav>
                                        <p:tav tm="100000">
                                          <p:val>
                                            <p:strVal val="#ppt_y"/>
                                          </p:val>
                                        </p:tav>
                                      </p:tavLst>
                                    </p:anim>
                                  </p:childTnLst>
                                </p:cTn>
                              </p:par>
                              <p:par>
                                <p:cTn id="273" nodeType="withEffect" fill="hold" presetClass="entr" presetID="2" presetSubtype="4">
                                  <p:stCondLst>
                                    <p:cond delay="0"/>
                                  </p:stCondLst>
                                  <p:childTnLst>
                                    <p:set>
                                      <p:cBhvr>
                                        <p:cTn id="274" dur="1" fill="hold">
                                          <p:stCondLst>
                                            <p:cond delay="0"/>
                                          </p:stCondLst>
                                        </p:cTn>
                                        <p:tgtEl>
                                          <p:spTgt spid="337"/>
                                        </p:tgtEl>
                                        <p:attrNameLst>
                                          <p:attrName>style.visibility</p:attrName>
                                        </p:attrNameLst>
                                      </p:cBhvr>
                                      <p:to>
                                        <p:strVal val="visible"/>
                                      </p:to>
                                    </p:set>
                                    <p:anim calcmode="lin" valueType="num">
                                      <p:cBhvr additive="repl">
                                        <p:cTn id="275" dur="500" fill="hold"/>
                                        <p:tgtEl>
                                          <p:spTgt spid="337"/>
                                        </p:tgtEl>
                                        <p:attrNameLst>
                                          <p:attrName>ppt_x</p:attrName>
                                        </p:attrNameLst>
                                      </p:cBhvr>
                                      <p:tavLst>
                                        <p:tav tm="0">
                                          <p:val>
                                            <p:strVal val="#ppt_x"/>
                                          </p:val>
                                        </p:tav>
                                        <p:tav tm="100000">
                                          <p:val>
                                            <p:strVal val="#ppt_x"/>
                                          </p:val>
                                        </p:tav>
                                      </p:tavLst>
                                    </p:anim>
                                    <p:anim calcmode="lin" valueType="num">
                                      <p:cBhvr additive="repl">
                                        <p:cTn id="276"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2" presetSubtype="4">
                                  <p:stCondLst>
                                    <p:cond delay="0"/>
                                  </p:stCondLst>
                                  <p:childTnLst>
                                    <p:set>
                                      <p:cBhvr>
                                        <p:cTn id="280" dur="1" fill="hold">
                                          <p:stCondLst>
                                            <p:cond delay="0"/>
                                          </p:stCondLst>
                                        </p:cTn>
                                        <p:tgtEl>
                                          <p:spTgt spid="326"/>
                                        </p:tgtEl>
                                        <p:attrNameLst>
                                          <p:attrName>style.visibility</p:attrName>
                                        </p:attrNameLst>
                                      </p:cBhvr>
                                      <p:to>
                                        <p:strVal val="visible"/>
                                      </p:to>
                                    </p:set>
                                    <p:anim calcmode="lin" valueType="num">
                                      <p:cBhvr additive="repl">
                                        <p:cTn id="281" dur="500" fill="hold"/>
                                        <p:tgtEl>
                                          <p:spTgt spid="326"/>
                                        </p:tgtEl>
                                        <p:attrNameLst>
                                          <p:attrName>ppt_x</p:attrName>
                                        </p:attrNameLst>
                                      </p:cBhvr>
                                      <p:tavLst>
                                        <p:tav tm="0">
                                          <p:val>
                                            <p:strVal val="#ppt_x"/>
                                          </p:val>
                                        </p:tav>
                                        <p:tav tm="100000">
                                          <p:val>
                                            <p:strVal val="#ppt_x"/>
                                          </p:val>
                                        </p:tav>
                                      </p:tavLst>
                                    </p:anim>
                                    <p:anim calcmode="lin" valueType="num">
                                      <p:cBhvr additive="repl">
                                        <p:cTn id="282" dur="500" fill="hold"/>
                                        <p:tgtEl>
                                          <p:spTgt spid="326"/>
                                        </p:tgtEl>
                                        <p:attrNameLst>
                                          <p:attrName>ppt_y</p:attrName>
                                        </p:attrNameLst>
                                      </p:cBhvr>
                                      <p:tavLst>
                                        <p:tav tm="0">
                                          <p:val>
                                            <p:strVal val="1+#ppt_h/2"/>
                                          </p:val>
                                        </p:tav>
                                        <p:tav tm="100000">
                                          <p:val>
                                            <p:strVal val="#ppt_y"/>
                                          </p:val>
                                        </p:tav>
                                      </p:tavLst>
                                    </p:anim>
                                  </p:childTnLst>
                                </p:cTn>
                              </p:par>
                              <p:par>
                                <p:cTn id="283" nodeType="withEffect" fill="hold" presetClass="entr" presetID="2" presetSubtype="4">
                                  <p:stCondLst>
                                    <p:cond delay="0"/>
                                  </p:stCondLst>
                                  <p:childTnLst>
                                    <p:set>
                                      <p:cBhvr>
                                        <p:cTn id="284" dur="1" fill="hold">
                                          <p:stCondLst>
                                            <p:cond delay="0"/>
                                          </p:stCondLst>
                                        </p:cTn>
                                        <p:tgtEl>
                                          <p:spTgt spid="327"/>
                                        </p:tgtEl>
                                        <p:attrNameLst>
                                          <p:attrName>style.visibility</p:attrName>
                                        </p:attrNameLst>
                                      </p:cBhvr>
                                      <p:to>
                                        <p:strVal val="visible"/>
                                      </p:to>
                                    </p:set>
                                    <p:anim calcmode="lin" valueType="num">
                                      <p:cBhvr additive="repl">
                                        <p:cTn id="285" dur="500" fill="hold"/>
                                        <p:tgtEl>
                                          <p:spTgt spid="327"/>
                                        </p:tgtEl>
                                        <p:attrNameLst>
                                          <p:attrName>ppt_x</p:attrName>
                                        </p:attrNameLst>
                                      </p:cBhvr>
                                      <p:tavLst>
                                        <p:tav tm="0">
                                          <p:val>
                                            <p:strVal val="#ppt_x"/>
                                          </p:val>
                                        </p:tav>
                                        <p:tav tm="100000">
                                          <p:val>
                                            <p:strVal val="#ppt_x"/>
                                          </p:val>
                                        </p:tav>
                                      </p:tavLst>
                                    </p:anim>
                                    <p:anim calcmode="lin" valueType="num">
                                      <p:cBhvr additive="repl">
                                        <p:cTn id="286" dur="500" fill="hold"/>
                                        <p:tgtEl>
                                          <p:spTgt spid="327"/>
                                        </p:tgtEl>
                                        <p:attrNameLst>
                                          <p:attrName>ppt_y</p:attrName>
                                        </p:attrNameLst>
                                      </p:cBhvr>
                                      <p:tavLst>
                                        <p:tav tm="0">
                                          <p:val>
                                            <p:strVal val="1+#ppt_h/2"/>
                                          </p:val>
                                        </p:tav>
                                        <p:tav tm="100000">
                                          <p:val>
                                            <p:strVal val="#ppt_y"/>
                                          </p:val>
                                        </p:tav>
                                      </p:tavLst>
                                    </p:anim>
                                  </p:childTnLst>
                                </p:cTn>
                              </p:par>
                              <p:par>
                                <p:cTn id="287" nodeType="withEffect" fill="hold" presetClass="entr" presetID="2" presetSubtype="4">
                                  <p:stCondLst>
                                    <p:cond delay="0"/>
                                  </p:stCondLst>
                                  <p:childTnLst>
                                    <p:set>
                                      <p:cBhvr>
                                        <p:cTn id="288" dur="1" fill="hold">
                                          <p:stCondLst>
                                            <p:cond delay="0"/>
                                          </p:stCondLst>
                                        </p:cTn>
                                        <p:tgtEl>
                                          <p:spTgt spid="338"/>
                                        </p:tgtEl>
                                        <p:attrNameLst>
                                          <p:attrName>style.visibility</p:attrName>
                                        </p:attrNameLst>
                                      </p:cBhvr>
                                      <p:to>
                                        <p:strVal val="visible"/>
                                      </p:to>
                                    </p:set>
                                    <p:anim calcmode="lin" valueType="num">
                                      <p:cBhvr additive="repl">
                                        <p:cTn id="289" dur="500" fill="hold"/>
                                        <p:tgtEl>
                                          <p:spTgt spid="338"/>
                                        </p:tgtEl>
                                        <p:attrNameLst>
                                          <p:attrName>ppt_x</p:attrName>
                                        </p:attrNameLst>
                                      </p:cBhvr>
                                      <p:tavLst>
                                        <p:tav tm="0">
                                          <p:val>
                                            <p:strVal val="#ppt_x"/>
                                          </p:val>
                                        </p:tav>
                                        <p:tav tm="100000">
                                          <p:val>
                                            <p:strVal val="#ppt_x"/>
                                          </p:val>
                                        </p:tav>
                                      </p:tavLst>
                                    </p:anim>
                                    <p:anim calcmode="lin" valueType="num">
                                      <p:cBhvr additive="repl">
                                        <p:cTn id="290"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2" presetSubtype="4">
                                  <p:stCondLst>
                                    <p:cond delay="0"/>
                                  </p:stCondLst>
                                  <p:childTnLst>
                                    <p:set>
                                      <p:cBhvr>
                                        <p:cTn id="294" dur="1" fill="hold">
                                          <p:stCondLst>
                                            <p:cond delay="0"/>
                                          </p:stCondLst>
                                        </p:cTn>
                                        <p:tgtEl>
                                          <p:spTgt spid="328"/>
                                        </p:tgtEl>
                                        <p:attrNameLst>
                                          <p:attrName>style.visibility</p:attrName>
                                        </p:attrNameLst>
                                      </p:cBhvr>
                                      <p:to>
                                        <p:strVal val="visible"/>
                                      </p:to>
                                    </p:set>
                                    <p:anim calcmode="lin" valueType="num">
                                      <p:cBhvr additive="repl">
                                        <p:cTn id="295" dur="500" fill="hold"/>
                                        <p:tgtEl>
                                          <p:spTgt spid="328"/>
                                        </p:tgtEl>
                                        <p:attrNameLst>
                                          <p:attrName>ppt_x</p:attrName>
                                        </p:attrNameLst>
                                      </p:cBhvr>
                                      <p:tavLst>
                                        <p:tav tm="0">
                                          <p:val>
                                            <p:strVal val="#ppt_x"/>
                                          </p:val>
                                        </p:tav>
                                        <p:tav tm="100000">
                                          <p:val>
                                            <p:strVal val="#ppt_x"/>
                                          </p:val>
                                        </p:tav>
                                      </p:tavLst>
                                    </p:anim>
                                    <p:anim calcmode="lin" valueType="num">
                                      <p:cBhvr additive="repl">
                                        <p:cTn id="296" dur="500" fill="hold"/>
                                        <p:tgtEl>
                                          <p:spTgt spid="328"/>
                                        </p:tgtEl>
                                        <p:attrNameLst>
                                          <p:attrName>ppt_y</p:attrName>
                                        </p:attrNameLst>
                                      </p:cBhvr>
                                      <p:tavLst>
                                        <p:tav tm="0">
                                          <p:val>
                                            <p:strVal val="1+#ppt_h/2"/>
                                          </p:val>
                                        </p:tav>
                                        <p:tav tm="100000">
                                          <p:val>
                                            <p:strVal val="#ppt_y"/>
                                          </p:val>
                                        </p:tav>
                                      </p:tavLst>
                                    </p:anim>
                                  </p:childTnLst>
                                </p:cTn>
                              </p:par>
                              <p:par>
                                <p:cTn id="297" nodeType="withEffect" fill="hold" presetClass="entr" presetID="2" presetSubtype="4">
                                  <p:stCondLst>
                                    <p:cond delay="0"/>
                                  </p:stCondLst>
                                  <p:childTnLst>
                                    <p:set>
                                      <p:cBhvr>
                                        <p:cTn id="298" dur="1" fill="hold">
                                          <p:stCondLst>
                                            <p:cond delay="0"/>
                                          </p:stCondLst>
                                        </p:cTn>
                                        <p:tgtEl>
                                          <p:spTgt spid="329"/>
                                        </p:tgtEl>
                                        <p:attrNameLst>
                                          <p:attrName>style.visibility</p:attrName>
                                        </p:attrNameLst>
                                      </p:cBhvr>
                                      <p:to>
                                        <p:strVal val="visible"/>
                                      </p:to>
                                    </p:set>
                                    <p:anim calcmode="lin" valueType="num">
                                      <p:cBhvr additive="repl">
                                        <p:cTn id="299" dur="500" fill="hold"/>
                                        <p:tgtEl>
                                          <p:spTgt spid="329"/>
                                        </p:tgtEl>
                                        <p:attrNameLst>
                                          <p:attrName>ppt_x</p:attrName>
                                        </p:attrNameLst>
                                      </p:cBhvr>
                                      <p:tavLst>
                                        <p:tav tm="0">
                                          <p:val>
                                            <p:strVal val="#ppt_x"/>
                                          </p:val>
                                        </p:tav>
                                        <p:tav tm="100000">
                                          <p:val>
                                            <p:strVal val="#ppt_x"/>
                                          </p:val>
                                        </p:tav>
                                      </p:tavLst>
                                    </p:anim>
                                    <p:anim calcmode="lin" valueType="num">
                                      <p:cBhvr additive="repl">
                                        <p:cTn id="300" dur="500" fill="hold"/>
                                        <p:tgtEl>
                                          <p:spTgt spid="329"/>
                                        </p:tgtEl>
                                        <p:attrNameLst>
                                          <p:attrName>ppt_y</p:attrName>
                                        </p:attrNameLst>
                                      </p:cBhvr>
                                      <p:tavLst>
                                        <p:tav tm="0">
                                          <p:val>
                                            <p:strVal val="1+#ppt_h/2"/>
                                          </p:val>
                                        </p:tav>
                                        <p:tav tm="100000">
                                          <p:val>
                                            <p:strVal val="#ppt_y"/>
                                          </p:val>
                                        </p:tav>
                                      </p:tavLst>
                                    </p:anim>
                                  </p:childTnLst>
                                </p:cTn>
                              </p:par>
                              <p:par>
                                <p:cTn id="301" nodeType="withEffect" fill="hold" presetClass="entr" presetID="2" presetSubtype="4">
                                  <p:stCondLst>
                                    <p:cond delay="0"/>
                                  </p:stCondLst>
                                  <p:childTnLst>
                                    <p:set>
                                      <p:cBhvr>
                                        <p:cTn id="302" dur="1" fill="hold">
                                          <p:stCondLst>
                                            <p:cond delay="0"/>
                                          </p:stCondLst>
                                        </p:cTn>
                                        <p:tgtEl>
                                          <p:spTgt spid="339"/>
                                        </p:tgtEl>
                                        <p:attrNameLst>
                                          <p:attrName>style.visibility</p:attrName>
                                        </p:attrNameLst>
                                      </p:cBhvr>
                                      <p:to>
                                        <p:strVal val="visible"/>
                                      </p:to>
                                    </p:set>
                                    <p:anim calcmode="lin" valueType="num">
                                      <p:cBhvr additive="repl">
                                        <p:cTn id="303" dur="500" fill="hold"/>
                                        <p:tgtEl>
                                          <p:spTgt spid="339"/>
                                        </p:tgtEl>
                                        <p:attrNameLst>
                                          <p:attrName>ppt_x</p:attrName>
                                        </p:attrNameLst>
                                      </p:cBhvr>
                                      <p:tavLst>
                                        <p:tav tm="0">
                                          <p:val>
                                            <p:strVal val="#ppt_x"/>
                                          </p:val>
                                        </p:tav>
                                        <p:tav tm="100000">
                                          <p:val>
                                            <p:strVal val="#ppt_x"/>
                                          </p:val>
                                        </p:tav>
                                      </p:tavLst>
                                    </p:anim>
                                    <p:anim calcmode="lin" valueType="num">
                                      <p:cBhvr additive="repl">
                                        <p:cTn id="304" dur="500" fill="hold"/>
                                        <p:tgtEl>
                                          <p:spTgt spid="339"/>
                                        </p:tgtEl>
                                        <p:attrNameLst>
                                          <p:attrName>ppt_y</p:attrName>
                                        </p:attrNameLst>
                                      </p:cBhvr>
                                      <p:tavLst>
                                        <p:tav tm="0">
                                          <p:val>
                                            <p:strVal val="1+#ppt_h/2"/>
                                          </p:val>
                                        </p:tav>
                                        <p:tav tm="100000">
                                          <p:val>
                                            <p:strVal val="#ppt_y"/>
                                          </p:val>
                                        </p:tav>
                                      </p:tavLst>
                                    </p:anim>
                                  </p:childTnLst>
                                </p:cTn>
                              </p:par>
                              <p:par>
                                <p:cTn id="305" nodeType="withEffect" fill="hold" presetClass="entr" presetID="2" presetSubtype="4">
                                  <p:stCondLst>
                                    <p:cond delay="0"/>
                                  </p:stCondLst>
                                  <p:childTnLst>
                                    <p:set>
                                      <p:cBhvr>
                                        <p:cTn id="306" dur="1" fill="hold">
                                          <p:stCondLst>
                                            <p:cond delay="0"/>
                                          </p:stCondLst>
                                        </p:cTn>
                                        <p:tgtEl>
                                          <p:spTgt spid="340"/>
                                        </p:tgtEl>
                                        <p:attrNameLst>
                                          <p:attrName>style.visibility</p:attrName>
                                        </p:attrNameLst>
                                      </p:cBhvr>
                                      <p:to>
                                        <p:strVal val="visible"/>
                                      </p:to>
                                    </p:set>
                                    <p:anim calcmode="lin" valueType="num">
                                      <p:cBhvr additive="repl">
                                        <p:cTn id="307" dur="500" fill="hold"/>
                                        <p:tgtEl>
                                          <p:spTgt spid="340"/>
                                        </p:tgtEl>
                                        <p:attrNameLst>
                                          <p:attrName>ppt_x</p:attrName>
                                        </p:attrNameLst>
                                      </p:cBhvr>
                                      <p:tavLst>
                                        <p:tav tm="0">
                                          <p:val>
                                            <p:strVal val="#ppt_x"/>
                                          </p:val>
                                        </p:tav>
                                        <p:tav tm="100000">
                                          <p:val>
                                            <p:strVal val="#ppt_x"/>
                                          </p:val>
                                        </p:tav>
                                      </p:tavLst>
                                    </p:anim>
                                    <p:anim calcmode="lin" valueType="num">
                                      <p:cBhvr additive="repl">
                                        <p:cTn id="308" dur="500" fill="hold"/>
                                        <p:tgtEl>
                                          <p:spTgt spid="340"/>
                                        </p:tgtEl>
                                        <p:attrNameLst>
                                          <p:attrName>ppt_y</p:attrName>
                                        </p:attrNameLst>
                                      </p:cBhvr>
                                      <p:tavLst>
                                        <p:tav tm="0">
                                          <p:val>
                                            <p:strVal val="1+#ppt_h/2"/>
                                          </p:val>
                                        </p:tav>
                                        <p:tav tm="100000">
                                          <p:val>
                                            <p:strVal val="#ppt_y"/>
                                          </p:val>
                                        </p:tav>
                                      </p:tavLst>
                                    </p:anim>
                                  </p:childTnLst>
                                </p:cTn>
                              </p:par>
                              <p:par>
                                <p:cTn id="309" nodeType="withEffect" fill="hold" presetClass="entr" presetID="2" presetSubtype="4">
                                  <p:stCondLst>
                                    <p:cond delay="0"/>
                                  </p:stCondLst>
                                  <p:childTnLst>
                                    <p:set>
                                      <p:cBhvr>
                                        <p:cTn id="310" dur="1" fill="hold">
                                          <p:stCondLst>
                                            <p:cond delay="0"/>
                                          </p:stCondLst>
                                        </p:cTn>
                                        <p:tgtEl>
                                          <p:spTgt spid="341"/>
                                        </p:tgtEl>
                                        <p:attrNameLst>
                                          <p:attrName>style.visibility</p:attrName>
                                        </p:attrNameLst>
                                      </p:cBhvr>
                                      <p:to>
                                        <p:strVal val="visible"/>
                                      </p:to>
                                    </p:set>
                                    <p:anim calcmode="lin" valueType="num">
                                      <p:cBhvr additive="repl">
                                        <p:cTn id="311" dur="500" fill="hold"/>
                                        <p:tgtEl>
                                          <p:spTgt spid="341"/>
                                        </p:tgtEl>
                                        <p:attrNameLst>
                                          <p:attrName>ppt_x</p:attrName>
                                        </p:attrNameLst>
                                      </p:cBhvr>
                                      <p:tavLst>
                                        <p:tav tm="0">
                                          <p:val>
                                            <p:strVal val="#ppt_x"/>
                                          </p:val>
                                        </p:tav>
                                        <p:tav tm="100000">
                                          <p:val>
                                            <p:strVal val="#ppt_x"/>
                                          </p:val>
                                        </p:tav>
                                      </p:tavLst>
                                    </p:anim>
                                    <p:anim calcmode="lin" valueType="num">
                                      <p:cBhvr additive="repl">
                                        <p:cTn id="312"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2" presetSubtype="4">
                                  <p:stCondLst>
                                    <p:cond delay="0"/>
                                  </p:stCondLst>
                                  <p:childTnLst>
                                    <p:set>
                                      <p:cBhvr>
                                        <p:cTn id="316" dur="1" fill="hold">
                                          <p:stCondLst>
                                            <p:cond delay="0"/>
                                          </p:stCondLst>
                                        </p:cTn>
                                        <p:tgtEl>
                                          <p:spTgt spid="330"/>
                                        </p:tgtEl>
                                        <p:attrNameLst>
                                          <p:attrName>style.visibility</p:attrName>
                                        </p:attrNameLst>
                                      </p:cBhvr>
                                      <p:to>
                                        <p:strVal val="visible"/>
                                      </p:to>
                                    </p:set>
                                    <p:anim calcmode="lin" valueType="num">
                                      <p:cBhvr additive="repl">
                                        <p:cTn id="317" dur="500" fill="hold"/>
                                        <p:tgtEl>
                                          <p:spTgt spid="330"/>
                                        </p:tgtEl>
                                        <p:attrNameLst>
                                          <p:attrName>ppt_x</p:attrName>
                                        </p:attrNameLst>
                                      </p:cBhvr>
                                      <p:tavLst>
                                        <p:tav tm="0">
                                          <p:val>
                                            <p:strVal val="#ppt_x"/>
                                          </p:val>
                                        </p:tav>
                                        <p:tav tm="100000">
                                          <p:val>
                                            <p:strVal val="#ppt_x"/>
                                          </p:val>
                                        </p:tav>
                                      </p:tavLst>
                                    </p:anim>
                                    <p:anim calcmode="lin" valueType="num">
                                      <p:cBhvr additive="repl">
                                        <p:cTn id="31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Picture 14" descr=""/>
          <p:cNvPicPr/>
          <p:nvPr/>
        </p:nvPicPr>
        <p:blipFill>
          <a:blip r:embed="rId1"/>
          <a:stretch/>
        </p:blipFill>
        <p:spPr>
          <a:xfrm>
            <a:off x="756720" y="1962720"/>
            <a:ext cx="10448640" cy="3912120"/>
          </a:xfrm>
          <a:prstGeom prst="rect">
            <a:avLst/>
          </a:prstGeom>
          <a:ln w="0">
            <a:noFill/>
          </a:ln>
        </p:spPr>
      </p:pic>
      <p:sp>
        <p:nvSpPr>
          <p:cNvPr id="346" name="TextBox 44"/>
          <p:cNvSpPr/>
          <p:nvPr/>
        </p:nvSpPr>
        <p:spPr>
          <a:xfrm>
            <a:off x="4821120" y="6192720"/>
            <a:ext cx="2539440" cy="38736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normAutofit fontScale="80000"/>
          </a:bodyPr>
          <a:p>
            <a:pPr>
              <a:lnSpc>
                <a:spcPct val="120000"/>
              </a:lnSpc>
              <a:spcBef>
                <a:spcPts val="1001"/>
              </a:spcBef>
              <a:buNone/>
              <a:tabLst>
                <a:tab algn="l" pos="0"/>
              </a:tabLst>
            </a:pPr>
            <a:r>
              <a:rPr b="0" lang="en-US" sz="2000" spc="-1" strike="noStrike">
                <a:solidFill>
                  <a:srgbClr val="000000"/>
                </a:solidFill>
                <a:latin typeface="Gill Sans MT"/>
              </a:rPr>
              <a:t>Spatial Separable Kernels</a:t>
            </a:r>
            <a:endParaRPr b="0" lang="en-US" sz="2000" spc="-1" strike="noStrike">
              <a:latin typeface="Arial"/>
            </a:endParaRPr>
          </a:p>
        </p:txBody>
      </p:sp>
      <p:sp>
        <p:nvSpPr>
          <p:cNvPr id="347"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48"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49" name="PlaceHolder 1"/>
          <p:cNvSpPr>
            <a:spLocks noGrp="1"/>
          </p:cNvSpPr>
          <p:nvPr>
            <p:ph type="sldNum" idx="4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B038579-3770-44FC-8AF8-36B5564B8F68}"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Rectangle 17"/>
          <p:cNvSpPr/>
          <p:nvPr/>
        </p:nvSpPr>
        <p:spPr>
          <a:xfrm rot="16200000">
            <a:off x="827100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N Conv1x1 (D)</a:t>
            </a:r>
            <a:endParaRPr b="0" lang="en-US" sz="1800" spc="-1" strike="noStrike">
              <a:latin typeface="Arial"/>
            </a:endParaRPr>
          </a:p>
        </p:txBody>
      </p:sp>
      <p:sp>
        <p:nvSpPr>
          <p:cNvPr id="351" name="Rectangle 19"/>
          <p:cNvSpPr/>
          <p:nvPr/>
        </p:nvSpPr>
        <p:spPr>
          <a:xfrm rot="16200000">
            <a:off x="738828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Conv1xM(D)*</a:t>
            </a:r>
            <a:endParaRPr b="0" lang="en-US" sz="1800" spc="-1" strike="noStrike">
              <a:latin typeface="Arial"/>
            </a:endParaRPr>
          </a:p>
        </p:txBody>
      </p:sp>
      <p:sp>
        <p:nvSpPr>
          <p:cNvPr id="352" name="Rectangle 20"/>
          <p:cNvSpPr/>
          <p:nvPr/>
        </p:nvSpPr>
        <p:spPr>
          <a:xfrm rot="16200000">
            <a:off x="6543720" y="3696840"/>
            <a:ext cx="27489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Conv Mx1(D)*</a:t>
            </a:r>
            <a:endParaRPr b="0" lang="en-US" sz="1800" spc="-1" strike="noStrike">
              <a:latin typeface="Arial"/>
            </a:endParaRPr>
          </a:p>
        </p:txBody>
      </p:sp>
      <p:sp>
        <p:nvSpPr>
          <p:cNvPr id="353" name="Straight Arrow Connector 1"/>
          <p:cNvSpPr/>
          <p:nvPr/>
        </p:nvSpPr>
        <p:spPr>
          <a:xfrm>
            <a:off x="8174880" y="3952440"/>
            <a:ext cx="33156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54" name="Straight Arrow Connector 4"/>
          <p:cNvSpPr/>
          <p:nvPr/>
        </p:nvSpPr>
        <p:spPr>
          <a:xfrm>
            <a:off x="9019440" y="3952440"/>
            <a:ext cx="37008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55" name="Rectangle 21"/>
          <p:cNvSpPr/>
          <p:nvPr/>
        </p:nvSpPr>
        <p:spPr>
          <a:xfrm>
            <a:off x="7598520" y="2473200"/>
            <a:ext cx="2385360" cy="2964240"/>
          </a:xfrm>
          <a:prstGeom prst="rect">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356" name="Arrow: Right 13"/>
          <p:cNvSpPr/>
          <p:nvPr/>
        </p:nvSpPr>
        <p:spPr>
          <a:xfrm>
            <a:off x="6312960" y="3703680"/>
            <a:ext cx="126504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DxWxH</a:t>
            </a:r>
            <a:endParaRPr b="0" lang="en-US" sz="1800" spc="-1" strike="noStrike">
              <a:latin typeface="Arial"/>
            </a:endParaRPr>
          </a:p>
        </p:txBody>
      </p:sp>
      <p:sp>
        <p:nvSpPr>
          <p:cNvPr id="357" name="Arrow: Right 14"/>
          <p:cNvSpPr/>
          <p:nvPr/>
        </p:nvSpPr>
        <p:spPr>
          <a:xfrm>
            <a:off x="10045080" y="3703680"/>
            <a:ext cx="124344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NxWxH</a:t>
            </a:r>
            <a:endParaRPr b="0" lang="en-US" sz="1800" spc="-1" strike="noStrike">
              <a:latin typeface="Arial"/>
            </a:endParaRPr>
          </a:p>
        </p:txBody>
      </p:sp>
      <p:sp>
        <p:nvSpPr>
          <p:cNvPr id="358" name="Content Placeholder 17"/>
          <p:cNvSpPr/>
          <p:nvPr/>
        </p:nvSpPr>
        <p:spPr>
          <a:xfrm>
            <a:off x="766800" y="2220120"/>
            <a:ext cx="4987080" cy="35629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93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Advantage</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Apply kernel separability and depthwise separable convolutions </a:t>
            </a:r>
            <a:endParaRPr b="0" lang="en-US" sz="1800" spc="-1" strike="noStrike">
              <a:latin typeface="Arial"/>
            </a:endParaRPr>
          </a:p>
          <a:p>
            <a:pPr marL="914400">
              <a:lnSpc>
                <a:spcPct val="120000"/>
              </a:lnSpc>
              <a:spcBef>
                <a:spcPts val="499"/>
              </a:spcBef>
              <a:buNone/>
              <a:tabLst>
                <a:tab algn="l" pos="0"/>
              </a:tabLst>
            </a:pPr>
            <a:r>
              <a:rPr b="0" lang="en-US" sz="1600" spc="-1" strike="noStrike">
                <a:solidFill>
                  <a:srgbClr val="000000"/>
                </a:solidFill>
                <a:latin typeface="Gill Sans MT"/>
              </a:rPr>
              <a:t>- Reduces model overfitting by forcing the model to learn separable kernels. </a:t>
            </a:r>
            <a:endParaRPr b="0" lang="en-US" sz="1600" spc="-1" strike="noStrike">
              <a:latin typeface="Arial"/>
            </a:endParaRPr>
          </a:p>
          <a:p>
            <a:pPr marL="914400">
              <a:lnSpc>
                <a:spcPct val="120000"/>
              </a:lnSpc>
              <a:spcBef>
                <a:spcPts val="499"/>
              </a:spcBef>
              <a:buNone/>
              <a:tabLst>
                <a:tab algn="l" pos="0"/>
              </a:tabLst>
            </a:pPr>
            <a:r>
              <a:rPr b="0" lang="en-US" sz="1600" spc="-1" strike="noStrike">
                <a:solidFill>
                  <a:srgbClr val="000000"/>
                </a:solidFill>
                <a:latin typeface="Gill Sans MT"/>
              </a:rPr>
              <a:t>- Fast processing</a:t>
            </a:r>
            <a:endParaRPr b="0" lang="en-US" sz="1600" spc="-1" strike="noStrike">
              <a:latin typeface="Arial"/>
            </a:endParaRPr>
          </a:p>
          <a:p>
            <a:pPr lvl="1" marL="685800" indent="-228600">
              <a:lnSpc>
                <a:spcPct val="120000"/>
              </a:lnSpc>
              <a:spcBef>
                <a:spcPts val="499"/>
              </a:spcBef>
              <a:buClr>
                <a:srgbClr val="4472c4"/>
              </a:buClr>
              <a:buFont typeface="Arial"/>
              <a:buChar char="•"/>
              <a:tabLst>
                <a:tab algn="l" pos="0"/>
              </a:tabLst>
            </a:pPr>
            <a:r>
              <a:rPr b="0" lang="en-US" sz="1800" spc="-1" strike="noStrike">
                <a:solidFill>
                  <a:srgbClr val="000000"/>
                </a:solidFill>
                <a:latin typeface="Gill Sans MT"/>
              </a:rPr>
              <a:t>Lower parameter Count. </a:t>
            </a:r>
            <a:endParaRPr b="0" lang="en-US" sz="1800" spc="-1" strike="noStrike">
              <a:latin typeface="Arial"/>
            </a:endParaRPr>
          </a:p>
          <a:p>
            <a:pPr lvl="2" marL="1143000" indent="-228600">
              <a:lnSpc>
                <a:spcPct val="120000"/>
              </a:lnSpc>
              <a:spcBef>
                <a:spcPts val="499"/>
              </a:spcBef>
              <a:buClr>
                <a:srgbClr val="4472c4"/>
              </a:buClr>
              <a:buFont typeface="Arial"/>
              <a:buChar char="•"/>
              <a:tabLst>
                <a:tab algn="l" pos="0"/>
              </a:tabLst>
            </a:pPr>
            <a:r>
              <a:rPr b="0" lang="en-US" sz="1600" spc="-1" strike="noStrike">
                <a:solidFill>
                  <a:srgbClr val="000000"/>
                </a:solidFill>
                <a:latin typeface="Gill Sans MT"/>
              </a:rPr>
              <a:t>Reduces model overfitting</a:t>
            </a:r>
            <a:endParaRPr b="0" lang="en-US" sz="1600" spc="-1" strike="noStrike">
              <a:latin typeface="Arial"/>
            </a:endParaRPr>
          </a:p>
          <a:p>
            <a:pPr marL="228600" indent="-228600">
              <a:lnSpc>
                <a:spcPct val="120000"/>
              </a:lnSpc>
              <a:spcBef>
                <a:spcPts val="1001"/>
              </a:spcBef>
              <a:buClr>
                <a:srgbClr val="4472c4"/>
              </a:buClr>
              <a:buFont typeface="Arial"/>
              <a:buChar char="•"/>
              <a:tabLst>
                <a:tab algn="l" pos="0"/>
              </a:tabLst>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tabLst>
                <a:tab algn="l" pos="0"/>
              </a:tabLst>
            </a:pPr>
            <a:r>
              <a:rPr b="0" lang="en-US" sz="1800" spc="-1" strike="noStrike">
                <a:solidFill>
                  <a:srgbClr val="000000"/>
                </a:solidFill>
                <a:latin typeface="Gill Sans MT"/>
              </a:rPr>
              <a:t>Too Simple to detect Complex pattern</a:t>
            </a:r>
            <a:endParaRPr b="0" lang="en-US" sz="1800" spc="-1" strike="noStrike">
              <a:latin typeface="Arial"/>
            </a:endParaRPr>
          </a:p>
        </p:txBody>
      </p:sp>
      <p:sp>
        <p:nvSpPr>
          <p:cNvPr id="359"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360"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361" name="PlaceHolder 1"/>
          <p:cNvSpPr>
            <a:spLocks noGrp="1"/>
          </p:cNvSpPr>
          <p:nvPr>
            <p:ph type="sldNum" idx="4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D7B9661-B8F0-4AEB-A703-A6E8BA29C241}"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19" dur="indefinite" restart="never" nodeType="tmRoot">
          <p:childTnLst>
            <p:seq>
              <p:cTn id="320" dur="indefinite" nodeType="mainSeq">
                <p:childTnLst>
                  <p:par>
                    <p:cTn id="321" fill="hold">
                      <p:stCondLst>
                        <p:cond delay="indefinite"/>
                      </p:stCondLst>
                      <p:childTnLst>
                        <p:par>
                          <p:cTn id="322" fill="hold">
                            <p:stCondLst>
                              <p:cond delay="0"/>
                            </p:stCondLst>
                            <p:childTnLst>
                              <p:par>
                                <p:cTn id="323" nodeType="clickEffect" fill="hold" presetClass="entr" presetID="16" presetSubtype="21">
                                  <p:stCondLst>
                                    <p:cond delay="0"/>
                                  </p:stCondLst>
                                  <p:childTnLst>
                                    <p:set>
                                      <p:cBhvr>
                                        <p:cTn id="324" dur="1" fill="hold">
                                          <p:stCondLst>
                                            <p:cond delay="0"/>
                                          </p:stCondLst>
                                        </p:cTn>
                                        <p:tgtEl>
                                          <p:spTgt spid="358"/>
                                        </p:tgtEl>
                                        <p:attrNameLst>
                                          <p:attrName>style.visibility</p:attrName>
                                        </p:attrNameLst>
                                      </p:cBhvr>
                                      <p:to>
                                        <p:strVal val="visible"/>
                                      </p:to>
                                    </p:set>
                                    <p:animEffect filter="barn(inVertical)" transition="in">
                                      <p:cBhvr additive="repl">
                                        <p:cTn id="325"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Rectangle 26"/>
          <p:cNvSpPr/>
          <p:nvPr/>
        </p:nvSpPr>
        <p:spPr>
          <a:xfrm rot="16200000">
            <a:off x="324432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3" name="Rectangle 28"/>
          <p:cNvSpPr/>
          <p:nvPr/>
        </p:nvSpPr>
        <p:spPr>
          <a:xfrm rot="16200000">
            <a:off x="39110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4" name="Rectangle 32"/>
          <p:cNvSpPr/>
          <p:nvPr/>
        </p:nvSpPr>
        <p:spPr>
          <a:xfrm rot="16200000">
            <a:off x="494712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5" name="Rectangle 45"/>
          <p:cNvSpPr/>
          <p:nvPr/>
        </p:nvSpPr>
        <p:spPr>
          <a:xfrm rot="16200000">
            <a:off x="560916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6" name="Rectangle 47"/>
          <p:cNvSpPr/>
          <p:nvPr/>
        </p:nvSpPr>
        <p:spPr>
          <a:xfrm rot="16200000">
            <a:off x="670644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67" name="Rectangle 48"/>
          <p:cNvSpPr/>
          <p:nvPr/>
        </p:nvSpPr>
        <p:spPr>
          <a:xfrm rot="16200000">
            <a:off x="73731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68" name="Rectangle 53"/>
          <p:cNvSpPr/>
          <p:nvPr/>
        </p:nvSpPr>
        <p:spPr>
          <a:xfrm rot="16200000">
            <a:off x="85550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69" name="Rectangle 54"/>
          <p:cNvSpPr/>
          <p:nvPr/>
        </p:nvSpPr>
        <p:spPr>
          <a:xfrm rot="16200000">
            <a:off x="9085320" y="40410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70" name="Straight Arrow Connector 3"/>
          <p:cNvSpPr/>
          <p:nvPr/>
        </p:nvSpPr>
        <p:spPr>
          <a:xfrm>
            <a:off x="5235480" y="4320360"/>
            <a:ext cx="642960" cy="1260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1" name="Straight Arrow Connector 8"/>
          <p:cNvSpPr/>
          <p:nvPr/>
        </p:nvSpPr>
        <p:spPr>
          <a:xfrm flipV="1">
            <a:off x="6938280" y="4313160"/>
            <a:ext cx="699120" cy="1908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2" name="Straight Arrow Connector 10"/>
          <p:cNvSpPr/>
          <p:nvPr/>
        </p:nvSpPr>
        <p:spPr>
          <a:xfrm flipV="1">
            <a:off x="8697600" y="4312440"/>
            <a:ext cx="788400" cy="3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3" name="Rectangle 56"/>
          <p:cNvSpPr/>
          <p:nvPr/>
        </p:nvSpPr>
        <p:spPr>
          <a:xfrm>
            <a:off x="4057560" y="2625840"/>
            <a:ext cx="7135560" cy="3043440"/>
          </a:xfrm>
          <a:prstGeom prst="rect">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sp>
      <p:sp>
        <p:nvSpPr>
          <p:cNvPr id="374" name="Straight Arrow Connector 15"/>
          <p:cNvSpPr/>
          <p:nvPr/>
        </p:nvSpPr>
        <p:spPr>
          <a:xfrm flipV="1">
            <a:off x="10546200" y="4301280"/>
            <a:ext cx="646560" cy="11160"/>
          </a:xfrm>
          <a:custGeom>
            <a:avLst/>
            <a:gdLst/>
            <a:ahLst/>
            <a:rect l="l" t="t" r="r" b="b"/>
            <a:pathLst>
              <a:path w="21600" h="21600">
                <a:moveTo>
                  <a:pt x="0" y="0"/>
                </a:moveTo>
                <a:lnTo>
                  <a:pt x="21600" y="21600"/>
                </a:lnTo>
              </a:path>
            </a:pathLst>
          </a:custGeom>
          <a:noFill/>
          <a:ln cap="rnd" w="19050">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375" name="Arrow: Right 10"/>
          <p:cNvSpPr/>
          <p:nvPr/>
        </p:nvSpPr>
        <p:spPr>
          <a:xfrm>
            <a:off x="3009600" y="3998520"/>
            <a:ext cx="98568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376" name="Arrow: Right 15"/>
          <p:cNvSpPr/>
          <p:nvPr/>
        </p:nvSpPr>
        <p:spPr>
          <a:xfrm>
            <a:off x="11223360" y="4019760"/>
            <a:ext cx="983160" cy="496080"/>
          </a:xfrm>
          <a:prstGeom prst="rightArrow">
            <a:avLst>
              <a:gd name="adj1" fmla="val 50000"/>
              <a:gd name="adj2" fmla="val 50000"/>
            </a:avLst>
          </a:prstGeom>
          <a:no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377" name="Rectangle 57"/>
          <p:cNvSpPr/>
          <p:nvPr/>
        </p:nvSpPr>
        <p:spPr>
          <a:xfrm rot="16200000">
            <a:off x="324432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78" name="Rectangle 59"/>
          <p:cNvSpPr/>
          <p:nvPr/>
        </p:nvSpPr>
        <p:spPr>
          <a:xfrm rot="16200000">
            <a:off x="39110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379" name="Rectangle 61"/>
          <p:cNvSpPr/>
          <p:nvPr/>
        </p:nvSpPr>
        <p:spPr>
          <a:xfrm rot="16200000">
            <a:off x="494712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Separated Layer  </a:t>
            </a:r>
            <a:endParaRPr b="0" lang="en-US" sz="1800" spc="-1" strike="noStrike">
              <a:latin typeface="Arial"/>
            </a:endParaRPr>
          </a:p>
        </p:txBody>
      </p:sp>
      <p:sp>
        <p:nvSpPr>
          <p:cNvPr id="380" name="Rectangle 62"/>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1" name="Rectangle 63"/>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2" name="Rectangle 64"/>
          <p:cNvSpPr/>
          <p:nvPr/>
        </p:nvSpPr>
        <p:spPr>
          <a:xfrm rot="16200000">
            <a:off x="73731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3" name="Rectangle 66"/>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4" name="Rectangle 67"/>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5" name="Rectangle 68"/>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6" name="Rectangle 69"/>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7" name="Rectangle 70"/>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88" name="Rectangle 71"/>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89" name="Rectangle 72"/>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0" name="Rectangle 73"/>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1" name="Rectangle 74"/>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2" name="Rectangle 76"/>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3" name="Rectangle 77"/>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4" name="Rectangle 78"/>
          <p:cNvSpPr/>
          <p:nvPr/>
        </p:nvSpPr>
        <p:spPr>
          <a:xfrm rot="16200000">
            <a:off x="85550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5" name="Rectangle 81"/>
          <p:cNvSpPr/>
          <p:nvPr/>
        </p:nvSpPr>
        <p:spPr>
          <a:xfrm rot="16200000">
            <a:off x="73731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6" name="Rectangle 83"/>
          <p:cNvSpPr/>
          <p:nvPr/>
        </p:nvSpPr>
        <p:spPr>
          <a:xfrm rot="16200000">
            <a:off x="560916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397" name="Rectangle 84"/>
          <p:cNvSpPr/>
          <p:nvPr/>
        </p:nvSpPr>
        <p:spPr>
          <a:xfrm rot="16200000">
            <a:off x="670644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8" name="Rectangle 85"/>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399" name="Rectangle 86"/>
          <p:cNvSpPr/>
          <p:nvPr/>
        </p:nvSpPr>
        <p:spPr>
          <a:xfrm rot="16200000">
            <a:off x="39110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0" name="Rectangle 87"/>
          <p:cNvSpPr/>
          <p:nvPr/>
        </p:nvSpPr>
        <p:spPr>
          <a:xfrm rot="16200000">
            <a:off x="494712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1" name="Rectangle 88"/>
          <p:cNvSpPr/>
          <p:nvPr/>
        </p:nvSpPr>
        <p:spPr>
          <a:xfrm rot="16200000">
            <a:off x="855504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2" name="Rectangle 89"/>
          <p:cNvSpPr/>
          <p:nvPr/>
        </p:nvSpPr>
        <p:spPr>
          <a:xfrm rot="16200000">
            <a:off x="7236360" y="40410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3" name="Rectangle 91"/>
          <p:cNvSpPr/>
          <p:nvPr/>
        </p:nvSpPr>
        <p:spPr>
          <a:xfrm rot="16200000">
            <a:off x="5477400" y="4060800"/>
            <a:ext cx="2374560" cy="5464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4" name="Rectangle 92"/>
          <p:cNvSpPr/>
          <p:nvPr/>
        </p:nvSpPr>
        <p:spPr>
          <a:xfrm rot="16200000">
            <a:off x="670644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5" name="Rectangle 93"/>
          <p:cNvSpPr/>
          <p:nvPr/>
        </p:nvSpPr>
        <p:spPr>
          <a:xfrm rot="16200000">
            <a:off x="324432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6" name="Rectangle 94"/>
          <p:cNvSpPr/>
          <p:nvPr/>
        </p:nvSpPr>
        <p:spPr>
          <a:xfrm rot="16200000">
            <a:off x="3773880" y="4047480"/>
            <a:ext cx="2374560" cy="54612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07" name="Rectangle 96"/>
          <p:cNvSpPr/>
          <p:nvPr/>
        </p:nvSpPr>
        <p:spPr>
          <a:xfrm rot="16200000">
            <a:off x="494712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08" name="Content Placeholder 19"/>
          <p:cNvSpPr/>
          <p:nvPr/>
        </p:nvSpPr>
        <p:spPr>
          <a:xfrm>
            <a:off x="217440" y="3254760"/>
            <a:ext cx="2567880" cy="198396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High Covariate Shift</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Risk of model overfitting</a:t>
            </a:r>
            <a:endParaRPr b="0" lang="en-US" sz="1800" spc="-1" strike="noStrike">
              <a:latin typeface="Arial"/>
            </a:endParaRPr>
          </a:p>
        </p:txBody>
      </p:sp>
      <p:sp>
        <p:nvSpPr>
          <p:cNvPr id="409"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410" name="PlaceHolder 1"/>
          <p:cNvSpPr/>
          <p:nvPr/>
        </p:nvSpPr>
        <p:spPr>
          <a:xfrm>
            <a:off x="1451160" y="688680"/>
            <a:ext cx="3074400" cy="71244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411" name="PlaceHolder 1"/>
          <p:cNvSpPr>
            <a:spLocks noGrp="1"/>
          </p:cNvSpPr>
          <p:nvPr>
            <p:ph type="sldNum" idx="4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1573382-0F96-48A5-BA23-45FE2F271C1C}"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26" dur="indefinite" restart="never" nodeType="tmRoot">
          <p:childTnLst>
            <p:seq>
              <p:cTn id="327" dur="indefinite" nodeType="mainSeq">
                <p:childTnLst>
                  <p:par>
                    <p:cTn id="328" fill="hold">
                      <p:stCondLst>
                        <p:cond delay="indefinite"/>
                      </p:stCondLst>
                      <p:childTnLst>
                        <p:par>
                          <p:cTn id="329" fill="hold">
                            <p:stCondLst>
                              <p:cond delay="0"/>
                            </p:stCondLst>
                            <p:childTnLst>
                              <p:par>
                                <p:cTn id="330" nodeType="clickEffect" fill="hold" presetClass="entr" presetID="16" presetSubtype="21">
                                  <p:stCondLst>
                                    <p:cond delay="0"/>
                                  </p:stCondLst>
                                  <p:childTnLst>
                                    <p:set>
                                      <p:cBhvr>
                                        <p:cTn id="331" dur="1" fill="hold">
                                          <p:stCondLst>
                                            <p:cond delay="0"/>
                                          </p:stCondLst>
                                        </p:cTn>
                                        <p:tgtEl>
                                          <p:spTgt spid="408"/>
                                        </p:tgtEl>
                                        <p:attrNameLst>
                                          <p:attrName>style.visibility</p:attrName>
                                        </p:attrNameLst>
                                      </p:cBhvr>
                                      <p:to>
                                        <p:strVal val="visible"/>
                                      </p:to>
                                    </p:set>
                                    <p:animEffect filter="barn(inVertical)" transition="in">
                                      <p:cBhvr additive="repl">
                                        <p:cTn id="332"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Rectangle 97"/>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3" name="Rectangle 98"/>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14" name="Rectangle 99"/>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15" name="Rectangle 100"/>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6" name="Rectangle 101"/>
          <p:cNvSpPr/>
          <p:nvPr/>
        </p:nvSpPr>
        <p:spPr>
          <a:xfrm rot="16200000">
            <a:off x="5124240" y="41925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17" name="Rectangle 102"/>
          <p:cNvSpPr/>
          <p:nvPr/>
        </p:nvSpPr>
        <p:spPr>
          <a:xfrm rot="16200000">
            <a:off x="539784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18" name="Rectangle 103"/>
          <p:cNvSpPr/>
          <p:nvPr/>
        </p:nvSpPr>
        <p:spPr>
          <a:xfrm rot="16200000">
            <a:off x="649548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19" name="Rectangle 104"/>
          <p:cNvSpPr/>
          <p:nvPr/>
        </p:nvSpPr>
        <p:spPr>
          <a:xfrm rot="16200000">
            <a:off x="6883560" y="41727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20" name="Rectangle 105"/>
          <p:cNvSpPr/>
          <p:nvPr/>
        </p:nvSpPr>
        <p:spPr>
          <a:xfrm rot="16200000">
            <a:off x="71625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21" name="Rectangle 106"/>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22" name="Rectangle 107"/>
          <p:cNvSpPr/>
          <p:nvPr/>
        </p:nvSpPr>
        <p:spPr>
          <a:xfrm rot="16200000">
            <a:off x="87321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23" name="Rectangle 108"/>
          <p:cNvSpPr/>
          <p:nvPr/>
        </p:nvSpPr>
        <p:spPr>
          <a:xfrm rot="16200000">
            <a:off x="90057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24" name="Straight Arrow Connector 21"/>
          <p:cNvSpPr/>
          <p:nvPr/>
        </p:nvSpPr>
        <p:spPr>
          <a:xfrm>
            <a:off x="5024520" y="4320360"/>
            <a:ext cx="642960" cy="126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5" name="Straight Arrow Connector 22"/>
          <p:cNvSpPr/>
          <p:nvPr/>
        </p:nvSpPr>
        <p:spPr>
          <a:xfrm flipV="1">
            <a:off x="6727680" y="4313160"/>
            <a:ext cx="699120" cy="1908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6" name="Straight Arrow Connector 23"/>
          <p:cNvSpPr/>
          <p:nvPr/>
        </p:nvSpPr>
        <p:spPr>
          <a:xfrm flipV="1">
            <a:off x="8487000" y="4312440"/>
            <a:ext cx="788400" cy="3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7" name="Rectangle 109"/>
          <p:cNvSpPr/>
          <p:nvPr/>
        </p:nvSpPr>
        <p:spPr>
          <a:xfrm>
            <a:off x="3846600" y="2690280"/>
            <a:ext cx="7135560" cy="304344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428" name="Straight Arrow Connector 27"/>
          <p:cNvSpPr/>
          <p:nvPr/>
        </p:nvSpPr>
        <p:spPr>
          <a:xfrm flipV="1">
            <a:off x="10335600" y="4301280"/>
            <a:ext cx="646560" cy="111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29" name="Straight Connector 7"/>
          <p:cNvSpPr/>
          <p:nvPr/>
        </p:nvSpPr>
        <p:spPr>
          <a:xfrm flipV="1">
            <a:off x="5258880" y="2794680"/>
            <a:ext cx="360" cy="15069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0" name="Straight Connector 8"/>
          <p:cNvSpPr/>
          <p:nvPr/>
        </p:nvSpPr>
        <p:spPr>
          <a:xfrm>
            <a:off x="5267520" y="2784600"/>
            <a:ext cx="5506200" cy="100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1" name="Straight Arrow Connector 28"/>
          <p:cNvSpPr/>
          <p:nvPr/>
        </p:nvSpPr>
        <p:spPr>
          <a:xfrm>
            <a:off x="10774080" y="2794680"/>
            <a:ext cx="360" cy="15181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2" name="Straight Connector 9"/>
          <p:cNvSpPr/>
          <p:nvPr/>
        </p:nvSpPr>
        <p:spPr>
          <a:xfrm flipV="1">
            <a:off x="6990120" y="2946960"/>
            <a:ext cx="360" cy="1386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3" name="Straight Connector 10"/>
          <p:cNvSpPr/>
          <p:nvPr/>
        </p:nvSpPr>
        <p:spPr>
          <a:xfrm>
            <a:off x="6990120" y="2946960"/>
            <a:ext cx="3644280" cy="1692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4" name="Straight Arrow Connector 30"/>
          <p:cNvSpPr/>
          <p:nvPr/>
        </p:nvSpPr>
        <p:spPr>
          <a:xfrm>
            <a:off x="10635120" y="2967120"/>
            <a:ext cx="360" cy="13525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5" name="Straight Connector 11"/>
          <p:cNvSpPr/>
          <p:nvPr/>
        </p:nvSpPr>
        <p:spPr>
          <a:xfrm flipV="1">
            <a:off x="8862120" y="3053160"/>
            <a:ext cx="360" cy="12484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6" name="Straight Connector 12"/>
          <p:cNvSpPr/>
          <p:nvPr/>
        </p:nvSpPr>
        <p:spPr>
          <a:xfrm>
            <a:off x="8864640" y="3053160"/>
            <a:ext cx="1650240" cy="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437" name="Straight Arrow Connector 33"/>
          <p:cNvSpPr/>
          <p:nvPr/>
        </p:nvSpPr>
        <p:spPr>
          <a:xfrm>
            <a:off x="10515960" y="3053160"/>
            <a:ext cx="360" cy="12798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438" name="Arrow: Right 19"/>
          <p:cNvSpPr/>
          <p:nvPr/>
        </p:nvSpPr>
        <p:spPr>
          <a:xfrm>
            <a:off x="2798640" y="3961800"/>
            <a:ext cx="985680" cy="49608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439" name="Arrow: Right 20"/>
          <p:cNvSpPr/>
          <p:nvPr/>
        </p:nvSpPr>
        <p:spPr>
          <a:xfrm>
            <a:off x="11012760" y="4019760"/>
            <a:ext cx="1010880" cy="50544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440" name="Rectangle 110"/>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1" name="Rectangle 111"/>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2" name="Rectangle 112"/>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3" name="Rectangle 113"/>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4" name="Rectangle 114"/>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5" name="Rectangle 204"/>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6" name="Rectangle 205"/>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47" name="Rectangle 206"/>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48" name="Rectangle 207"/>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49" name="Rectangle 208"/>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0" name="Rectangle 209"/>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1" name="Rectangle 210"/>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2" name="Rectangle 211"/>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3" name="Rectangle 212"/>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4" name="Rectangle 213"/>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5" name="Rectangle 214"/>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56" name="Rectangle 215"/>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7" name="Rectangle 216"/>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58" name="Rectangle 21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59" name="Rectangle 21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0" name="Rectangle 21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1" name="Rectangle 22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2" name="Rectangle 22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3" name="Rectangle 22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4" name="Rectangle 22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5" name="Rectangle 224"/>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66" name="Rectangle 225"/>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67" name="Rectangle 226"/>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8" name="Rectangle 22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69" name="Rectangle 22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0" name="Rectangle 22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1" name="Rectangle 23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2" name="Rectangle 23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3" name="Rectangle 23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74" name="Rectangle 23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5" name="Rectangle 234"/>
          <p:cNvSpPr/>
          <p:nvPr/>
        </p:nvSpPr>
        <p:spPr>
          <a:xfrm rot="16200000">
            <a:off x="87321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6" name="Rectangle 235"/>
          <p:cNvSpPr/>
          <p:nvPr/>
        </p:nvSpPr>
        <p:spPr>
          <a:xfrm rot="16200000">
            <a:off x="83440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77" name="Rectangle 236"/>
          <p:cNvSpPr/>
          <p:nvPr/>
        </p:nvSpPr>
        <p:spPr>
          <a:xfrm rot="16200000">
            <a:off x="68835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78" name="Rectangle 237"/>
          <p:cNvSpPr/>
          <p:nvPr/>
        </p:nvSpPr>
        <p:spPr>
          <a:xfrm rot="16200000">
            <a:off x="7162560" y="417780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79" name="Rectangle 238"/>
          <p:cNvSpPr/>
          <p:nvPr/>
        </p:nvSpPr>
        <p:spPr>
          <a:xfrm rot="16200000">
            <a:off x="53978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80" name="Rectangle 239"/>
          <p:cNvSpPr/>
          <p:nvPr/>
        </p:nvSpPr>
        <p:spPr>
          <a:xfrm rot="16200000">
            <a:off x="64954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1" name="Rectangle 240"/>
          <p:cNvSpPr/>
          <p:nvPr/>
        </p:nvSpPr>
        <p:spPr>
          <a:xfrm rot="16200000">
            <a:off x="51242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82" name="Rectangle 241"/>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3" name="Rectangle 242"/>
          <p:cNvSpPr/>
          <p:nvPr/>
        </p:nvSpPr>
        <p:spPr>
          <a:xfrm rot="16200000">
            <a:off x="3421440" y="417924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84" name="Rectangle 243"/>
          <p:cNvSpPr/>
          <p:nvPr/>
        </p:nvSpPr>
        <p:spPr>
          <a:xfrm rot="16200000">
            <a:off x="3700440" y="418428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85" name="Rectangle 244"/>
          <p:cNvSpPr/>
          <p:nvPr/>
        </p:nvSpPr>
        <p:spPr>
          <a:xfrm rot="16200000">
            <a:off x="473616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86" name="Content Placeholder 27"/>
          <p:cNvSpPr/>
          <p:nvPr/>
        </p:nvSpPr>
        <p:spPr>
          <a:xfrm>
            <a:off x="300240" y="2731320"/>
            <a:ext cx="2999160" cy="9511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89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Drawback</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Small Receptive field.</a:t>
            </a:r>
            <a:endParaRPr b="0" lang="en-US" sz="1800" spc="-1" strike="noStrike">
              <a:latin typeface="Arial"/>
            </a:endParaRPr>
          </a:p>
        </p:txBody>
      </p:sp>
      <p:sp>
        <p:nvSpPr>
          <p:cNvPr id="487" name="Oval 6"/>
          <p:cNvSpPr/>
          <p:nvPr/>
        </p:nvSpPr>
        <p:spPr>
          <a:xfrm>
            <a:off x="10494720" y="4377240"/>
            <a:ext cx="298080" cy="298080"/>
          </a:xfrm>
          <a:prstGeom prst="ellipse">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C</a:t>
            </a:r>
            <a:endParaRPr b="0" lang="en-US" sz="1800" spc="-1" strike="noStrike">
              <a:latin typeface="Arial"/>
            </a:endParaRPr>
          </a:p>
        </p:txBody>
      </p:sp>
      <p:sp>
        <p:nvSpPr>
          <p:cNvPr id="488"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489"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490" name="PlaceHolder 1"/>
          <p:cNvSpPr>
            <a:spLocks noGrp="1"/>
          </p:cNvSpPr>
          <p:nvPr>
            <p:ph type="sldNum" idx="4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538B67C-048C-443F-BB47-5F14DB6D9613}"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6" presetSubtype="21">
                                  <p:stCondLst>
                                    <p:cond delay="0"/>
                                  </p:stCondLst>
                                  <p:childTnLst>
                                    <p:set>
                                      <p:cBhvr>
                                        <p:cTn id="338" dur="1" fill="hold">
                                          <p:stCondLst>
                                            <p:cond delay="0"/>
                                          </p:stCondLst>
                                        </p:cTn>
                                        <p:tgtEl>
                                          <p:spTgt spid="486"/>
                                        </p:tgtEl>
                                        <p:attrNameLst>
                                          <p:attrName>style.visibility</p:attrName>
                                        </p:attrNameLst>
                                      </p:cBhvr>
                                      <p:to>
                                        <p:strVal val="visible"/>
                                      </p:to>
                                    </p:set>
                                    <p:animEffect filter="barn(inVertical)" transition="in">
                                      <p:cBhvr additive="repl">
                                        <p:cTn id="339" dur="5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Rectangle 97"/>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2" name="Rectangle 98"/>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3" name="Rectangle 99"/>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94" name="Rectangle 100"/>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5" name="Rectangle 101"/>
          <p:cNvSpPr/>
          <p:nvPr/>
        </p:nvSpPr>
        <p:spPr>
          <a:xfrm rot="16200000">
            <a:off x="5124240" y="41925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6" name="Rectangle 102"/>
          <p:cNvSpPr/>
          <p:nvPr/>
        </p:nvSpPr>
        <p:spPr>
          <a:xfrm rot="16200000">
            <a:off x="5397840" y="4192560"/>
            <a:ext cx="2374560" cy="28260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497" name="Rectangle 103"/>
          <p:cNvSpPr/>
          <p:nvPr/>
        </p:nvSpPr>
        <p:spPr>
          <a:xfrm rot="16200000">
            <a:off x="6495480" y="40582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498" name="Rectangle 104"/>
          <p:cNvSpPr/>
          <p:nvPr/>
        </p:nvSpPr>
        <p:spPr>
          <a:xfrm rot="16200000">
            <a:off x="6883560" y="41727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499" name="Rectangle 105"/>
          <p:cNvSpPr/>
          <p:nvPr/>
        </p:nvSpPr>
        <p:spPr>
          <a:xfrm rot="16200000">
            <a:off x="7162560" y="41778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00" name="Rectangle 106"/>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01" name="Rectangle 107"/>
          <p:cNvSpPr/>
          <p:nvPr/>
        </p:nvSpPr>
        <p:spPr>
          <a:xfrm rot="16200000">
            <a:off x="87321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02" name="Rectangle 108"/>
          <p:cNvSpPr/>
          <p:nvPr/>
        </p:nvSpPr>
        <p:spPr>
          <a:xfrm rot="16200000">
            <a:off x="90057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03" name="Straight Arrow Connector 21"/>
          <p:cNvSpPr/>
          <p:nvPr/>
        </p:nvSpPr>
        <p:spPr>
          <a:xfrm>
            <a:off x="5024520" y="4320360"/>
            <a:ext cx="642960" cy="126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4" name="Straight Arrow Connector 22"/>
          <p:cNvSpPr/>
          <p:nvPr/>
        </p:nvSpPr>
        <p:spPr>
          <a:xfrm flipV="1">
            <a:off x="6727680" y="4313160"/>
            <a:ext cx="699120" cy="1908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5" name="Straight Arrow Connector 23"/>
          <p:cNvSpPr/>
          <p:nvPr/>
        </p:nvSpPr>
        <p:spPr>
          <a:xfrm flipV="1">
            <a:off x="8487000" y="4312440"/>
            <a:ext cx="788400" cy="3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6" name="Rectangle 109"/>
          <p:cNvSpPr/>
          <p:nvPr/>
        </p:nvSpPr>
        <p:spPr>
          <a:xfrm>
            <a:off x="3846600" y="2690280"/>
            <a:ext cx="7135560" cy="304344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07" name="Straight Arrow Connector 27"/>
          <p:cNvSpPr/>
          <p:nvPr/>
        </p:nvSpPr>
        <p:spPr>
          <a:xfrm flipV="1">
            <a:off x="10335600" y="4301280"/>
            <a:ext cx="646560" cy="1116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08" name="Straight Connector 7"/>
          <p:cNvSpPr/>
          <p:nvPr/>
        </p:nvSpPr>
        <p:spPr>
          <a:xfrm flipV="1">
            <a:off x="5258880" y="2794680"/>
            <a:ext cx="360" cy="15069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09" name="Straight Connector 8"/>
          <p:cNvSpPr/>
          <p:nvPr/>
        </p:nvSpPr>
        <p:spPr>
          <a:xfrm>
            <a:off x="5267520" y="2784600"/>
            <a:ext cx="5506200" cy="100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0" name="Straight Arrow Connector 28"/>
          <p:cNvSpPr/>
          <p:nvPr/>
        </p:nvSpPr>
        <p:spPr>
          <a:xfrm>
            <a:off x="10774080" y="2794680"/>
            <a:ext cx="360" cy="15181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1" name="Straight Connector 9"/>
          <p:cNvSpPr/>
          <p:nvPr/>
        </p:nvSpPr>
        <p:spPr>
          <a:xfrm flipV="1">
            <a:off x="6990120" y="2946960"/>
            <a:ext cx="360" cy="1386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2" name="Straight Connector 10"/>
          <p:cNvSpPr/>
          <p:nvPr/>
        </p:nvSpPr>
        <p:spPr>
          <a:xfrm>
            <a:off x="6990120" y="2946960"/>
            <a:ext cx="3644280" cy="1692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3" name="Straight Arrow Connector 30"/>
          <p:cNvSpPr/>
          <p:nvPr/>
        </p:nvSpPr>
        <p:spPr>
          <a:xfrm>
            <a:off x="10635120" y="2967120"/>
            <a:ext cx="360" cy="135252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4" name="Straight Connector 11"/>
          <p:cNvSpPr/>
          <p:nvPr/>
        </p:nvSpPr>
        <p:spPr>
          <a:xfrm flipV="1">
            <a:off x="8862120" y="3053160"/>
            <a:ext cx="360" cy="124848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5" name="Straight Connector 12"/>
          <p:cNvSpPr/>
          <p:nvPr/>
        </p:nvSpPr>
        <p:spPr>
          <a:xfrm>
            <a:off x="8864640" y="3053160"/>
            <a:ext cx="1650240" cy="360"/>
          </a:xfrm>
          <a:prstGeom prst="line">
            <a:avLst/>
          </a:prstGeom>
          <a:ln cap="rnd" w="19050">
            <a:solidFill>
              <a:srgbClr val="ffffff"/>
            </a:solidFill>
            <a:round/>
          </a:ln>
        </p:spPr>
        <p:style>
          <a:lnRef idx="1">
            <a:schemeClr val="accent1"/>
          </a:lnRef>
          <a:fillRef idx="0">
            <a:schemeClr val="accent1"/>
          </a:fillRef>
          <a:effectRef idx="0">
            <a:schemeClr val="accent1"/>
          </a:effectRef>
          <a:fontRef idx="minor"/>
        </p:style>
      </p:sp>
      <p:sp>
        <p:nvSpPr>
          <p:cNvPr id="516" name="Straight Arrow Connector 33"/>
          <p:cNvSpPr/>
          <p:nvPr/>
        </p:nvSpPr>
        <p:spPr>
          <a:xfrm>
            <a:off x="10515960" y="3053160"/>
            <a:ext cx="360" cy="1279800"/>
          </a:xfrm>
          <a:custGeom>
            <a:avLst/>
            <a:gdLst/>
            <a:ahLst/>
            <a:rect l="l" t="t" r="r" b="b"/>
            <a:pathLst>
              <a:path w="21600" h="21600">
                <a:moveTo>
                  <a:pt x="0" y="0"/>
                </a:moveTo>
                <a:lnTo>
                  <a:pt x="21600" y="21600"/>
                </a:lnTo>
              </a:path>
            </a:pathLst>
          </a:custGeom>
          <a:noFill/>
          <a:ln cap="rnd" w="1905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17" name="Arrow: Right 19"/>
          <p:cNvSpPr/>
          <p:nvPr/>
        </p:nvSpPr>
        <p:spPr>
          <a:xfrm>
            <a:off x="2798640" y="3961800"/>
            <a:ext cx="985680" cy="49608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DxWxH</a:t>
            </a:r>
            <a:endParaRPr b="0" lang="en-US" sz="1400" spc="-1" strike="noStrike">
              <a:latin typeface="Arial"/>
            </a:endParaRPr>
          </a:p>
        </p:txBody>
      </p:sp>
      <p:sp>
        <p:nvSpPr>
          <p:cNvPr id="518" name="Arrow: Right 20"/>
          <p:cNvSpPr/>
          <p:nvPr/>
        </p:nvSpPr>
        <p:spPr>
          <a:xfrm>
            <a:off x="11012760" y="4019760"/>
            <a:ext cx="1010880" cy="505440"/>
          </a:xfrm>
          <a:prstGeom prst="rightArrow">
            <a:avLst>
              <a:gd name="adj1" fmla="val 50000"/>
              <a:gd name="adj2" fmla="val 50000"/>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Gill Sans MT"/>
              </a:rPr>
              <a:t>NxWxH</a:t>
            </a:r>
            <a:endParaRPr b="0" lang="en-US" sz="1400" spc="-1" strike="noStrike">
              <a:latin typeface="Arial"/>
            </a:endParaRPr>
          </a:p>
        </p:txBody>
      </p:sp>
      <p:sp>
        <p:nvSpPr>
          <p:cNvPr id="519" name="Rectangle 110"/>
          <p:cNvSpPr/>
          <p:nvPr/>
        </p:nvSpPr>
        <p:spPr>
          <a:xfrm rot="16200000">
            <a:off x="3033360" y="40647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0" name="Rectangle 111"/>
          <p:cNvSpPr/>
          <p:nvPr/>
        </p:nvSpPr>
        <p:spPr>
          <a:xfrm rot="16200000">
            <a:off x="3421440" y="41792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1" name="Rectangle 112"/>
          <p:cNvSpPr/>
          <p:nvPr/>
        </p:nvSpPr>
        <p:spPr>
          <a:xfrm rot="16200000">
            <a:off x="3700440" y="41842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2" name="Rectangle 113"/>
          <p:cNvSpPr/>
          <p:nvPr/>
        </p:nvSpPr>
        <p:spPr>
          <a:xfrm rot="16200000">
            <a:off x="4736160" y="40780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3" name="Rectangle 114"/>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4" name="Rectangle 204"/>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5" name="Rectangle 205"/>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6" name="Rectangle 206"/>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27" name="Rectangle 207"/>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28" name="Rectangle 208"/>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29" name="Rectangle 209"/>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0" name="Rectangle 210"/>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1" name="Rectangle 211"/>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2" name="Rectangle 212"/>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3" name="Rectangle 213"/>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4" name="Rectangle 214"/>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35" name="Rectangle 215"/>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6" name="Rectangle 216"/>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7" name="Rectangle 21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38" name="Rectangle 21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39" name="Rectangle 21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0" name="Rectangle 22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1" name="Rectangle 22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2" name="Rectangle 22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3" name="Rectangle 22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4" name="Rectangle 224"/>
          <p:cNvSpPr/>
          <p:nvPr/>
        </p:nvSpPr>
        <p:spPr>
          <a:xfrm rot="16200000">
            <a:off x="83440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5" name="Rectangle 225"/>
          <p:cNvSpPr/>
          <p:nvPr/>
        </p:nvSpPr>
        <p:spPr>
          <a:xfrm rot="16200000">
            <a:off x="6883560" y="41727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46" name="Rectangle 226"/>
          <p:cNvSpPr/>
          <p:nvPr/>
        </p:nvSpPr>
        <p:spPr>
          <a:xfrm rot="16200000">
            <a:off x="7162560" y="417780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7" name="Rectangle 227"/>
          <p:cNvSpPr/>
          <p:nvPr/>
        </p:nvSpPr>
        <p:spPr>
          <a:xfrm rot="16200000">
            <a:off x="53978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48" name="Rectangle 228"/>
          <p:cNvSpPr/>
          <p:nvPr/>
        </p:nvSpPr>
        <p:spPr>
          <a:xfrm rot="16200000">
            <a:off x="6495480" y="40582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49" name="Rectangle 229"/>
          <p:cNvSpPr/>
          <p:nvPr/>
        </p:nvSpPr>
        <p:spPr>
          <a:xfrm rot="16200000">
            <a:off x="5124240" y="419256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0" name="Rectangle 230"/>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1" name="Rectangle 231"/>
          <p:cNvSpPr/>
          <p:nvPr/>
        </p:nvSpPr>
        <p:spPr>
          <a:xfrm rot="16200000">
            <a:off x="3421440" y="4179240"/>
            <a:ext cx="2374560" cy="28260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2" name="Rectangle 232"/>
          <p:cNvSpPr/>
          <p:nvPr/>
        </p:nvSpPr>
        <p:spPr>
          <a:xfrm rot="16200000">
            <a:off x="3700440" y="4184280"/>
            <a:ext cx="2374560" cy="27288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3" name="Rectangle 233"/>
          <p:cNvSpPr/>
          <p:nvPr/>
        </p:nvSpPr>
        <p:spPr>
          <a:xfrm rot="16200000">
            <a:off x="4736160" y="4078080"/>
            <a:ext cx="2374560" cy="511560"/>
          </a:xfrm>
          <a:prstGeom prst="rect">
            <a:avLst/>
          </a:prstGeom>
          <a:solidFill>
            <a:schemeClr val="bg1"/>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4" name="Rectangle 234"/>
          <p:cNvSpPr/>
          <p:nvPr/>
        </p:nvSpPr>
        <p:spPr>
          <a:xfrm rot="16200000">
            <a:off x="87321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5" name="Rectangle 235"/>
          <p:cNvSpPr/>
          <p:nvPr/>
        </p:nvSpPr>
        <p:spPr>
          <a:xfrm rot="16200000">
            <a:off x="83440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56" name="Rectangle 236"/>
          <p:cNvSpPr/>
          <p:nvPr/>
        </p:nvSpPr>
        <p:spPr>
          <a:xfrm rot="16200000">
            <a:off x="6883560" y="41727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57" name="Rectangle 237"/>
          <p:cNvSpPr/>
          <p:nvPr/>
        </p:nvSpPr>
        <p:spPr>
          <a:xfrm rot="16200000">
            <a:off x="7162560" y="417780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8" name="Rectangle 238"/>
          <p:cNvSpPr/>
          <p:nvPr/>
        </p:nvSpPr>
        <p:spPr>
          <a:xfrm rot="16200000">
            <a:off x="53978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59" name="Rectangle 239"/>
          <p:cNvSpPr/>
          <p:nvPr/>
        </p:nvSpPr>
        <p:spPr>
          <a:xfrm rot="16200000">
            <a:off x="6495480" y="40582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0" name="Rectangle 240"/>
          <p:cNvSpPr/>
          <p:nvPr/>
        </p:nvSpPr>
        <p:spPr>
          <a:xfrm rot="16200000">
            <a:off x="5124240" y="419256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61" name="Rectangle 241"/>
          <p:cNvSpPr/>
          <p:nvPr/>
        </p:nvSpPr>
        <p:spPr>
          <a:xfrm rot="16200000">
            <a:off x="3033360" y="406476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2" name="Rectangle 242"/>
          <p:cNvSpPr/>
          <p:nvPr/>
        </p:nvSpPr>
        <p:spPr>
          <a:xfrm rot="16200000">
            <a:off x="3421440" y="4179240"/>
            <a:ext cx="2374560" cy="28260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Batch Normalization</a:t>
            </a:r>
            <a:endParaRPr b="0" lang="en-US" sz="1800" spc="-1" strike="noStrike">
              <a:latin typeface="Arial"/>
            </a:endParaRPr>
          </a:p>
        </p:txBody>
      </p:sp>
      <p:sp>
        <p:nvSpPr>
          <p:cNvPr id="563" name="Rectangle 243"/>
          <p:cNvSpPr/>
          <p:nvPr/>
        </p:nvSpPr>
        <p:spPr>
          <a:xfrm rot="16200000">
            <a:off x="3700440" y="4184280"/>
            <a:ext cx="2374560" cy="27288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Activation Function </a:t>
            </a:r>
            <a:endParaRPr b="0" lang="en-US" sz="1800" spc="-1" strike="noStrike">
              <a:latin typeface="Arial"/>
            </a:endParaRPr>
          </a:p>
        </p:txBody>
      </p:sp>
      <p:sp>
        <p:nvSpPr>
          <p:cNvPr id="564" name="Rectangle 244"/>
          <p:cNvSpPr/>
          <p:nvPr/>
        </p:nvSpPr>
        <p:spPr>
          <a:xfrm rot="16200000">
            <a:off x="4736160" y="4078080"/>
            <a:ext cx="2374560" cy="511560"/>
          </a:xfrm>
          <a:prstGeom prst="rect">
            <a:avLst/>
          </a:prstGeom>
          <a:solidFill>
            <a:schemeClr val="accent1">
              <a:lumMod val="40000"/>
              <a:lumOff val="60000"/>
            </a:schemeClr>
          </a:solidFill>
          <a:ln cap="rnd">
            <a:solidFill>
              <a:srgbClr val="000000"/>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Separated Layer  </a:t>
            </a:r>
            <a:endParaRPr b="0" lang="en-US" sz="1800" spc="-1" strike="noStrike">
              <a:latin typeface="Arial"/>
            </a:endParaRPr>
          </a:p>
        </p:txBody>
      </p:sp>
      <p:sp>
        <p:nvSpPr>
          <p:cNvPr id="565" name="Oval 6"/>
          <p:cNvSpPr/>
          <p:nvPr/>
        </p:nvSpPr>
        <p:spPr>
          <a:xfrm>
            <a:off x="10494720" y="4377240"/>
            <a:ext cx="298080" cy="298080"/>
          </a:xfrm>
          <a:prstGeom prst="ellipse">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C</a:t>
            </a:r>
            <a:endParaRPr b="0" lang="en-US" sz="1800" spc="-1" strike="noStrike">
              <a:latin typeface="Arial"/>
            </a:endParaRPr>
          </a:p>
        </p:txBody>
      </p:sp>
      <p:sp>
        <p:nvSpPr>
          <p:cNvPr id="566"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567"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568" name="TextBox 55"/>
          <p:cNvSpPr/>
          <p:nvPr/>
        </p:nvSpPr>
        <p:spPr>
          <a:xfrm>
            <a:off x="3602160" y="5978880"/>
            <a:ext cx="5769360" cy="1063080"/>
          </a:xfrm>
          <a:prstGeom prst="rect">
            <a:avLst/>
          </a:prstGeom>
          <a:gradFill rotWithShape="0">
            <a:gsLst>
              <a:gs pos="0">
                <a:srgbClr val="fff2e1"/>
              </a:gs>
              <a:gs pos="100000">
                <a:srgbClr val="ffd084">
                  <a:alpha val="92156"/>
                </a:srgbClr>
              </a:gs>
            </a:gsLst>
            <a:lin ang="5400000"/>
          </a:gradFill>
          <a:ln cap="rnd">
            <a:solidFill>
              <a:srgbClr val="ffc000"/>
            </a:solidFill>
            <a:round/>
          </a:ln>
        </p:spPr>
        <p:style>
          <a:lnRef idx="1">
            <a:schemeClr val="accent4"/>
          </a:lnRef>
          <a:fillRef idx="2">
            <a:schemeClr val="accent4"/>
          </a:fillRef>
          <a:effectRef idx="1">
            <a:schemeClr val="accent4"/>
          </a:effectRef>
          <a:fontRef idx="minor"/>
        </p:style>
        <p:txBody>
          <a:bodyPr lIns="90000" rIns="90000" tIns="45000" bIns="45000" anchor="t">
            <a:spAutoFit/>
          </a:bodyPr>
          <a:p>
            <a:pPr>
              <a:lnSpc>
                <a:spcPct val="100000"/>
              </a:lnSpc>
              <a:buNone/>
            </a:pPr>
            <a:r>
              <a:rPr b="0" lang="en-US" sz="1600" spc="-1" strike="noStrike">
                <a:solidFill>
                  <a:srgbClr val="000000"/>
                </a:solidFill>
                <a:latin typeface="Gill Sans MT"/>
              </a:rPr>
              <a:t>	</a:t>
            </a:r>
            <a:r>
              <a:rPr b="0" lang="en-US" sz="1600" spc="-1" strike="noStrike">
                <a:solidFill>
                  <a:srgbClr val="000000"/>
                </a:solidFill>
                <a:latin typeface="Gill Sans MT"/>
              </a:rPr>
              <a:t>	</a:t>
            </a:r>
            <a:r>
              <a:rPr b="0" lang="en-US" sz="1600" spc="-1" strike="noStrike">
                <a:solidFill>
                  <a:srgbClr val="000000"/>
                </a:solidFill>
                <a:latin typeface="Gill Sans MT"/>
              </a:rPr>
              <a:t>  </a:t>
            </a:r>
            <a:r>
              <a:rPr b="0" lang="en-US" sz="1600" spc="-1" strike="noStrike">
                <a:solidFill>
                  <a:srgbClr val="000000"/>
                </a:solidFill>
                <a:latin typeface="Gill Sans MT"/>
              </a:rPr>
              <a:t>residual separated block</a:t>
            </a:r>
            <a:endParaRPr b="0" lang="en-US" sz="1600" spc="-1" strike="noStrike">
              <a:latin typeface="Arial"/>
            </a:endParaRPr>
          </a:p>
          <a:p>
            <a:pPr>
              <a:lnSpc>
                <a:spcPct val="100000"/>
              </a:lnSpc>
              <a:buNone/>
            </a:pPr>
            <a:r>
              <a:rPr b="0" lang="en-US" sz="1600" spc="-1" strike="noStrike">
                <a:solidFill>
                  <a:srgbClr val="000000"/>
                </a:solidFill>
                <a:latin typeface="Gill Sans MT"/>
              </a:rPr>
              <a:t>Kernel Size for each Separated Layer is 3, 5, 7, and 9 Respectively</a:t>
            </a:r>
            <a:endParaRPr b="0" lang="en-US" sz="1600" spc="-1" strike="noStrike">
              <a:latin typeface="Arial"/>
            </a:endParaRPr>
          </a:p>
          <a:p>
            <a:pPr>
              <a:lnSpc>
                <a:spcPct val="100000"/>
              </a:lnSpc>
              <a:buNone/>
            </a:pPr>
            <a:r>
              <a:rPr b="0" lang="en-US" sz="1600" spc="-1" strike="noStrike">
                <a:solidFill>
                  <a:srgbClr val="000000"/>
                </a:solidFill>
                <a:latin typeface="Gill Sans MT"/>
              </a:rPr>
              <a:t>C : is a channel wise concatenation</a:t>
            </a:r>
            <a:endParaRPr b="0" lang="en-US" sz="1600" spc="-1" strike="noStrike">
              <a:latin typeface="Arial"/>
            </a:endParaRPr>
          </a:p>
        </p:txBody>
      </p:sp>
      <p:sp>
        <p:nvSpPr>
          <p:cNvPr id="569" name="Content Placeholder 29"/>
          <p:cNvSpPr/>
          <p:nvPr/>
        </p:nvSpPr>
        <p:spPr>
          <a:xfrm>
            <a:off x="217440" y="2731320"/>
            <a:ext cx="2461320" cy="279828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83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Advantage</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Large Receptive field.</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overfitting.</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the vanishing gradient problem.</a:t>
            </a:r>
            <a:endParaRPr b="0" lang="en-US" sz="18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Reduces covariate shift.</a:t>
            </a:r>
            <a:endParaRPr b="0" lang="en-US" sz="1800" spc="-1" strike="noStrike">
              <a:latin typeface="Arial"/>
            </a:endParaRPr>
          </a:p>
          <a:p>
            <a:pPr>
              <a:lnSpc>
                <a:spcPct val="120000"/>
              </a:lnSpc>
              <a:spcBef>
                <a:spcPts val="499"/>
              </a:spcBef>
              <a:buNone/>
            </a:pPr>
            <a:endParaRPr b="0" lang="en-US" sz="1800" spc="-1" strike="noStrike">
              <a:latin typeface="Arial"/>
            </a:endParaRPr>
          </a:p>
        </p:txBody>
      </p:sp>
      <p:sp>
        <p:nvSpPr>
          <p:cNvPr id="570" name="PlaceHolder 1"/>
          <p:cNvSpPr>
            <a:spLocks noGrp="1"/>
          </p:cNvSpPr>
          <p:nvPr>
            <p:ph type="sldNum" idx="4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DF4E4AC-5988-4DCB-AB2C-378E772FB163}"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40" dur="indefinite" restart="never" nodeType="tmRoot">
          <p:childTnLst>
            <p:seq>
              <p:cTn id="341" dur="indefinite" nodeType="mainSeq">
                <p:childTnLst>
                  <p:par>
                    <p:cTn id="342" fill="hold">
                      <p:stCondLst>
                        <p:cond delay="indefinite"/>
                      </p:stCondLst>
                      <p:childTnLst>
                        <p:par>
                          <p:cTn id="343" fill="hold">
                            <p:stCondLst>
                              <p:cond delay="0"/>
                            </p:stCondLst>
                            <p:childTnLst>
                              <p:par>
                                <p:cTn id="344" nodeType="clickEffect" fill="hold" presetClass="entr" presetID="16" presetSubtype="21">
                                  <p:stCondLst>
                                    <p:cond delay="0"/>
                                  </p:stCondLst>
                                  <p:childTnLst>
                                    <p:set>
                                      <p:cBhvr>
                                        <p:cTn id="345" dur="1" fill="hold">
                                          <p:stCondLst>
                                            <p:cond delay="0"/>
                                          </p:stCondLst>
                                        </p:cTn>
                                        <p:tgtEl>
                                          <p:spTgt spid="569"/>
                                        </p:tgtEl>
                                        <p:attrNameLst>
                                          <p:attrName>style.visibility</p:attrName>
                                        </p:attrNameLst>
                                      </p:cBhvr>
                                      <p:to>
                                        <p:strVal val="visible"/>
                                      </p:to>
                                    </p:set>
                                    <p:animEffect filter="barn(inVertical)" transition="in">
                                      <p:cBhvr additive="repl">
                                        <p:cTn id="346" dur="5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Rectangle 263"/>
          <p:cNvSpPr/>
          <p:nvPr/>
        </p:nvSpPr>
        <p:spPr>
          <a:xfrm rot="16200000">
            <a:off x="1731960" y="39848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72" name="Rectangle 264"/>
          <p:cNvSpPr/>
          <p:nvPr/>
        </p:nvSpPr>
        <p:spPr>
          <a:xfrm rot="16200000">
            <a:off x="2125080" y="4094640"/>
            <a:ext cx="2374560" cy="29196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73" name="Rectangle 265"/>
          <p:cNvSpPr/>
          <p:nvPr/>
        </p:nvSpPr>
        <p:spPr>
          <a:xfrm rot="16200000">
            <a:off x="2669040" y="4100400"/>
            <a:ext cx="2384640" cy="28872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74" name="Straight Arrow Connector 40"/>
          <p:cNvSpPr/>
          <p:nvPr/>
        </p:nvSpPr>
        <p:spPr>
          <a:xfrm>
            <a:off x="4006440" y="4244040"/>
            <a:ext cx="358560" cy="1764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5" name="Straight Arrow Connector 41"/>
          <p:cNvSpPr/>
          <p:nvPr/>
        </p:nvSpPr>
        <p:spPr>
          <a:xfrm flipV="1">
            <a:off x="5744160" y="4233240"/>
            <a:ext cx="381240" cy="1908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6" name="Straight Arrow Connector 42"/>
          <p:cNvSpPr/>
          <p:nvPr/>
        </p:nvSpPr>
        <p:spPr>
          <a:xfrm>
            <a:off x="7185240" y="4233960"/>
            <a:ext cx="752040" cy="1260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7" name="Rectangle 266"/>
          <p:cNvSpPr/>
          <p:nvPr/>
        </p:nvSpPr>
        <p:spPr>
          <a:xfrm>
            <a:off x="2545200" y="2948760"/>
            <a:ext cx="7135560" cy="2695680"/>
          </a:xfrm>
          <a:prstGeom prst="rect">
            <a:avLst/>
          </a:prstGeom>
          <a:no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78" name="Straight Arrow Connector 43"/>
          <p:cNvSpPr/>
          <p:nvPr/>
        </p:nvSpPr>
        <p:spPr>
          <a:xfrm flipV="1">
            <a:off x="9265680" y="4221360"/>
            <a:ext cx="414720" cy="2448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579" name="Rectangle 267"/>
          <p:cNvSpPr/>
          <p:nvPr/>
        </p:nvSpPr>
        <p:spPr>
          <a:xfrm rot="16200000">
            <a:off x="2403720" y="4098600"/>
            <a:ext cx="2374560" cy="28872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80" name="Rectangle 268"/>
          <p:cNvSpPr/>
          <p:nvPr/>
        </p:nvSpPr>
        <p:spPr>
          <a:xfrm rot="16200000">
            <a:off x="3484800" y="399816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81" name="Rectangle 269"/>
          <p:cNvSpPr/>
          <p:nvPr/>
        </p:nvSpPr>
        <p:spPr>
          <a:xfrm rot="16200000">
            <a:off x="3872880" y="411264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82" name="Rectangle 270"/>
          <p:cNvSpPr/>
          <p:nvPr/>
        </p:nvSpPr>
        <p:spPr>
          <a:xfrm rot="16200000">
            <a:off x="4419720" y="411768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83" name="Rectangle 271"/>
          <p:cNvSpPr/>
          <p:nvPr/>
        </p:nvSpPr>
        <p:spPr>
          <a:xfrm rot="16200000">
            <a:off x="4150440" y="41245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pic>
        <p:nvPicPr>
          <p:cNvPr id="584" name="Picture 21" descr=""/>
          <p:cNvPicPr/>
          <p:nvPr/>
        </p:nvPicPr>
        <p:blipFill>
          <a:blip r:embed="rId1"/>
          <a:srcRect l="0" t="-873" r="5284" b="4407"/>
          <a:stretch/>
        </p:blipFill>
        <p:spPr>
          <a:xfrm>
            <a:off x="987480" y="3688920"/>
            <a:ext cx="1063800" cy="1092600"/>
          </a:xfrm>
          <a:prstGeom prst="rect">
            <a:avLst/>
          </a:prstGeom>
          <a:ln w="0">
            <a:noFill/>
          </a:ln>
        </p:spPr>
      </p:pic>
      <p:sp>
        <p:nvSpPr>
          <p:cNvPr id="585" name="Arrow: Right 23"/>
          <p:cNvSpPr/>
          <p:nvPr/>
        </p:nvSpPr>
        <p:spPr>
          <a:xfrm>
            <a:off x="2135520" y="4127760"/>
            <a:ext cx="337680" cy="182160"/>
          </a:xfrm>
          <a:prstGeom prst="rightArrow">
            <a:avLst>
              <a:gd name="adj1" fmla="val 50000"/>
              <a:gd name="adj2" fmla="val 50000"/>
            </a:avLst>
          </a:prstGeom>
          <a:solidFill>
            <a:srgbClr val="4472c4"/>
          </a:solid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586" name="Arrow: Right 24"/>
          <p:cNvSpPr/>
          <p:nvPr/>
        </p:nvSpPr>
        <p:spPr>
          <a:xfrm>
            <a:off x="9757440" y="4127760"/>
            <a:ext cx="337680" cy="182160"/>
          </a:xfrm>
          <a:prstGeom prst="rightArrow">
            <a:avLst>
              <a:gd name="adj1" fmla="val 50000"/>
              <a:gd name="adj2" fmla="val 50000"/>
            </a:avLst>
          </a:prstGeom>
          <a:solidFill>
            <a:srgbClr val="4472c4"/>
          </a:solidFill>
          <a:ln cap="rnd">
            <a:solidFill>
              <a:srgbClr val="ffffff"/>
            </a:solidFill>
            <a:round/>
          </a:ln>
        </p:spPr>
        <p:style>
          <a:lnRef idx="2">
            <a:schemeClr val="accent1">
              <a:shade val="50000"/>
            </a:schemeClr>
          </a:lnRef>
          <a:fillRef idx="1">
            <a:schemeClr val="accent1"/>
          </a:fillRef>
          <a:effectRef idx="0">
            <a:schemeClr val="accent1"/>
          </a:effectRef>
          <a:fontRef idx="minor"/>
        </p:style>
      </p:sp>
      <p:pic>
        <p:nvPicPr>
          <p:cNvPr id="587" name="Picture 22" descr=""/>
          <p:cNvPicPr/>
          <p:nvPr/>
        </p:nvPicPr>
        <p:blipFill>
          <a:blip r:embed="rId2"/>
          <a:stretch/>
        </p:blipFill>
        <p:spPr>
          <a:xfrm>
            <a:off x="10316880" y="2893680"/>
            <a:ext cx="405000" cy="2695680"/>
          </a:xfrm>
          <a:prstGeom prst="rect">
            <a:avLst/>
          </a:prstGeom>
          <a:ln w="0">
            <a:noFill/>
          </a:ln>
        </p:spPr>
      </p:pic>
      <p:sp>
        <p:nvSpPr>
          <p:cNvPr id="588" name="Rectangle 272"/>
          <p:cNvSpPr/>
          <p:nvPr/>
        </p:nvSpPr>
        <p:spPr>
          <a:xfrm rot="16200000">
            <a:off x="5228640" y="39834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89" name="Rectangle 273"/>
          <p:cNvSpPr/>
          <p:nvPr/>
        </p:nvSpPr>
        <p:spPr>
          <a:xfrm rot="16200000">
            <a:off x="5616720" y="40978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90" name="Rectangle 274"/>
          <p:cNvSpPr/>
          <p:nvPr/>
        </p:nvSpPr>
        <p:spPr>
          <a:xfrm rot="16200000">
            <a:off x="6163560" y="41029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91" name="Rectangle 275"/>
          <p:cNvSpPr/>
          <p:nvPr/>
        </p:nvSpPr>
        <p:spPr>
          <a:xfrm rot="16200000">
            <a:off x="5894280" y="410976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92" name="Rectangle 276"/>
          <p:cNvSpPr/>
          <p:nvPr/>
        </p:nvSpPr>
        <p:spPr>
          <a:xfrm rot="16200000">
            <a:off x="7075080" y="40010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593" name="Rectangle 277"/>
          <p:cNvSpPr/>
          <p:nvPr/>
        </p:nvSpPr>
        <p:spPr>
          <a:xfrm rot="16200000">
            <a:off x="7463160" y="411552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594" name="Rectangle 278"/>
          <p:cNvSpPr/>
          <p:nvPr/>
        </p:nvSpPr>
        <p:spPr>
          <a:xfrm rot="16200000">
            <a:off x="8010000" y="412056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595" name="Rectangle 279"/>
          <p:cNvSpPr/>
          <p:nvPr/>
        </p:nvSpPr>
        <p:spPr>
          <a:xfrm rot="16200000">
            <a:off x="7740720" y="41263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596"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597"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598" name="PlaceHolder 1"/>
          <p:cNvSpPr>
            <a:spLocks noGrp="1"/>
          </p:cNvSpPr>
          <p:nvPr>
            <p:ph type="sldNum" idx="4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2427745-8504-48F3-946D-EBE5836A365B}"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Rectangle 280"/>
          <p:cNvSpPr/>
          <p:nvPr/>
        </p:nvSpPr>
        <p:spPr>
          <a:xfrm rot="16200000">
            <a:off x="1872720" y="361548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00" name="Rectangle 281"/>
          <p:cNvSpPr/>
          <p:nvPr/>
        </p:nvSpPr>
        <p:spPr>
          <a:xfrm rot="16200000">
            <a:off x="2260800" y="372996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01" name="Rectangle 282"/>
          <p:cNvSpPr/>
          <p:nvPr/>
        </p:nvSpPr>
        <p:spPr>
          <a:xfrm rot="16200000">
            <a:off x="2808000" y="373500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02" name="Straight Arrow Connector 44"/>
          <p:cNvSpPr/>
          <p:nvPr/>
        </p:nvSpPr>
        <p:spPr>
          <a:xfrm>
            <a:off x="4134240" y="3871080"/>
            <a:ext cx="24012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3" name="Straight Arrow Connector 46"/>
          <p:cNvSpPr/>
          <p:nvPr/>
        </p:nvSpPr>
        <p:spPr>
          <a:xfrm flipV="1">
            <a:off x="7992000" y="3877200"/>
            <a:ext cx="217800" cy="57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4" name="Rectangle 283"/>
          <p:cNvSpPr/>
          <p:nvPr/>
        </p:nvSpPr>
        <p:spPr>
          <a:xfrm>
            <a:off x="2685960" y="2524680"/>
            <a:ext cx="7135560" cy="2695680"/>
          </a:xfrm>
          <a:prstGeom prst="rect">
            <a:avLst/>
          </a:prstGeom>
          <a:no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05" name="Straight Arrow Connector 50"/>
          <p:cNvSpPr/>
          <p:nvPr/>
        </p:nvSpPr>
        <p:spPr>
          <a:xfrm>
            <a:off x="9587880" y="3849840"/>
            <a:ext cx="233640" cy="21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606" name="TextBox 58"/>
          <p:cNvSpPr/>
          <p:nvPr/>
        </p:nvSpPr>
        <p:spPr>
          <a:xfrm>
            <a:off x="5554440" y="5307120"/>
            <a:ext cx="1208880" cy="63828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0" lang="en-US" sz="1800" spc="-1" strike="noStrike">
                <a:solidFill>
                  <a:srgbClr val="000000"/>
                </a:solidFill>
                <a:latin typeface="Gill Sans MT"/>
              </a:rPr>
              <a:t>Full Model </a:t>
            </a:r>
            <a:endParaRPr b="0" lang="en-US" sz="1800" spc="-1" strike="noStrike">
              <a:latin typeface="Arial"/>
            </a:endParaRPr>
          </a:p>
        </p:txBody>
      </p:sp>
      <p:sp>
        <p:nvSpPr>
          <p:cNvPr id="607" name="Rectangle 284"/>
          <p:cNvSpPr/>
          <p:nvPr/>
        </p:nvSpPr>
        <p:spPr>
          <a:xfrm rot="16200000">
            <a:off x="2538360" y="373392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08" name="Rectangle 285"/>
          <p:cNvSpPr/>
          <p:nvPr/>
        </p:nvSpPr>
        <p:spPr>
          <a:xfrm rot="16200000">
            <a:off x="3502440" y="36288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09" name="Rectangle 286"/>
          <p:cNvSpPr/>
          <p:nvPr/>
        </p:nvSpPr>
        <p:spPr>
          <a:xfrm rot="16200000">
            <a:off x="3890520" y="37432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0" name="Rectangle 287"/>
          <p:cNvSpPr/>
          <p:nvPr/>
        </p:nvSpPr>
        <p:spPr>
          <a:xfrm rot="16200000">
            <a:off x="4437360" y="37483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1" name="Rectangle 288"/>
          <p:cNvSpPr/>
          <p:nvPr/>
        </p:nvSpPr>
        <p:spPr>
          <a:xfrm rot="16200000">
            <a:off x="4168080" y="3755160"/>
            <a:ext cx="2374560" cy="2642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12" name="Rectangle 289"/>
          <p:cNvSpPr/>
          <p:nvPr/>
        </p:nvSpPr>
        <p:spPr>
          <a:xfrm rot="16200000">
            <a:off x="5698800" y="360900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13" name="Rectangle 290"/>
          <p:cNvSpPr/>
          <p:nvPr/>
        </p:nvSpPr>
        <p:spPr>
          <a:xfrm rot="16200000">
            <a:off x="6086880" y="372348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4" name="Rectangle 291"/>
          <p:cNvSpPr/>
          <p:nvPr/>
        </p:nvSpPr>
        <p:spPr>
          <a:xfrm rot="16200000">
            <a:off x="6633720" y="372852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5" name="Rectangle 292"/>
          <p:cNvSpPr/>
          <p:nvPr/>
        </p:nvSpPr>
        <p:spPr>
          <a:xfrm rot="16200000">
            <a:off x="6363720" y="3735360"/>
            <a:ext cx="2374560" cy="25884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sp>
        <p:nvSpPr>
          <p:cNvPr id="616" name="Rectangle 293"/>
          <p:cNvSpPr/>
          <p:nvPr/>
        </p:nvSpPr>
        <p:spPr>
          <a:xfrm rot="16200000">
            <a:off x="7279200" y="362232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Residual Separated Block</a:t>
            </a:r>
            <a:endParaRPr b="0" lang="en-US" sz="1800" spc="-1" strike="noStrike">
              <a:latin typeface="Arial"/>
            </a:endParaRPr>
          </a:p>
        </p:txBody>
      </p:sp>
      <p:sp>
        <p:nvSpPr>
          <p:cNvPr id="617" name="Rectangle 294"/>
          <p:cNvSpPr/>
          <p:nvPr/>
        </p:nvSpPr>
        <p:spPr>
          <a:xfrm rot="16200000">
            <a:off x="7667280" y="3736800"/>
            <a:ext cx="2374560" cy="282600"/>
          </a:xfrm>
          <a:prstGeom prst="rect">
            <a:avLst/>
          </a:prstGeom>
          <a:solidFill>
            <a:srgbClr val="92d05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Batch Normalization</a:t>
            </a:r>
            <a:endParaRPr b="0" lang="en-US" sz="1800" spc="-1" strike="noStrike">
              <a:latin typeface="Arial"/>
            </a:endParaRPr>
          </a:p>
        </p:txBody>
      </p:sp>
      <p:sp>
        <p:nvSpPr>
          <p:cNvPr id="618" name="Rectangle 295"/>
          <p:cNvSpPr/>
          <p:nvPr/>
        </p:nvSpPr>
        <p:spPr>
          <a:xfrm rot="16200000">
            <a:off x="8214120" y="3741840"/>
            <a:ext cx="2374560" cy="272880"/>
          </a:xfrm>
          <a:prstGeom prst="rect">
            <a:avLst/>
          </a:prstGeom>
          <a:solidFill>
            <a:srgbClr val="ff0000"/>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Activation Function </a:t>
            </a:r>
            <a:endParaRPr b="0" lang="en-US" sz="1800" spc="-1" strike="noStrike">
              <a:latin typeface="Arial"/>
            </a:endParaRPr>
          </a:p>
        </p:txBody>
      </p:sp>
      <p:sp>
        <p:nvSpPr>
          <p:cNvPr id="619" name="Rectangle 296"/>
          <p:cNvSpPr/>
          <p:nvPr/>
        </p:nvSpPr>
        <p:spPr>
          <a:xfrm rot="16200000">
            <a:off x="7935480" y="3739680"/>
            <a:ext cx="2374560" cy="282600"/>
          </a:xfrm>
          <a:prstGeom prst="rect">
            <a:avLst/>
          </a:prstGeom>
          <a:solidFill>
            <a:schemeClr val="tx1">
              <a:lumMod val="75000"/>
              <a:lumOff val="25000"/>
            </a:schemeClr>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Pooling</a:t>
            </a:r>
            <a:endParaRPr b="0" lang="en-US" sz="1800" spc="-1" strike="noStrike">
              <a:latin typeface="Arial"/>
            </a:endParaRPr>
          </a:p>
        </p:txBody>
      </p:sp>
      <p:pic>
        <p:nvPicPr>
          <p:cNvPr id="620" name="Picture 23" descr=""/>
          <p:cNvPicPr/>
          <p:nvPr/>
        </p:nvPicPr>
        <p:blipFill>
          <a:blip r:embed="rId1"/>
          <a:srcRect l="0" t="-873" r="5284" b="4407"/>
          <a:stretch/>
        </p:blipFill>
        <p:spPr>
          <a:xfrm>
            <a:off x="106200" y="3317760"/>
            <a:ext cx="1063800" cy="1092600"/>
          </a:xfrm>
          <a:prstGeom prst="rect">
            <a:avLst/>
          </a:prstGeom>
          <a:ln w="0">
            <a:noFill/>
          </a:ln>
        </p:spPr>
      </p:pic>
      <p:sp>
        <p:nvSpPr>
          <p:cNvPr id="621" name="Arrow: Right 25"/>
          <p:cNvSpPr/>
          <p:nvPr/>
        </p:nvSpPr>
        <p:spPr>
          <a:xfrm>
            <a:off x="1253880" y="3758400"/>
            <a:ext cx="347040" cy="12528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pic>
        <p:nvPicPr>
          <p:cNvPr id="622" name="Picture 24" descr=""/>
          <p:cNvPicPr/>
          <p:nvPr/>
        </p:nvPicPr>
        <p:blipFill>
          <a:blip r:embed="rId2"/>
          <a:stretch/>
        </p:blipFill>
        <p:spPr>
          <a:xfrm>
            <a:off x="10325160" y="2892600"/>
            <a:ext cx="1735920" cy="1922760"/>
          </a:xfrm>
          <a:prstGeom prst="rect">
            <a:avLst/>
          </a:prstGeom>
          <a:ln w="0">
            <a:noFill/>
          </a:ln>
        </p:spPr>
      </p:pic>
      <p:sp>
        <p:nvSpPr>
          <p:cNvPr id="623" name="Arrow: Right 26"/>
          <p:cNvSpPr/>
          <p:nvPr/>
        </p:nvSpPr>
        <p:spPr>
          <a:xfrm>
            <a:off x="9898200" y="3758400"/>
            <a:ext cx="337680" cy="1821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24" name="Rectangle 297"/>
          <p:cNvSpPr/>
          <p:nvPr/>
        </p:nvSpPr>
        <p:spPr>
          <a:xfrm rot="16200000">
            <a:off x="723960" y="3617640"/>
            <a:ext cx="2374560" cy="511560"/>
          </a:xfrm>
          <a:prstGeom prst="rect">
            <a:avLst/>
          </a:prstGeom>
          <a:solidFill>
            <a:srgbClr val="5b9bd5"/>
          </a:solidFill>
          <a:ln cap="rnd">
            <a:solidFill>
              <a:srgbClr val="43729d"/>
            </a:solidFill>
            <a:round/>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Gill Sans MT"/>
              </a:rPr>
              <a:t>Preprocessing</a:t>
            </a:r>
            <a:endParaRPr b="0" lang="en-US" sz="1800" spc="-1" strike="noStrike">
              <a:latin typeface="Arial"/>
            </a:endParaRPr>
          </a:p>
        </p:txBody>
      </p:sp>
      <p:sp>
        <p:nvSpPr>
          <p:cNvPr id="625" name="Arrow: Right 27"/>
          <p:cNvSpPr/>
          <p:nvPr/>
        </p:nvSpPr>
        <p:spPr>
          <a:xfrm>
            <a:off x="2243880" y="3729600"/>
            <a:ext cx="349560" cy="15408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26" name="TextBox 59"/>
          <p:cNvSpPr/>
          <p:nvPr/>
        </p:nvSpPr>
        <p:spPr>
          <a:xfrm>
            <a:off x="5987520" y="3665160"/>
            <a:ext cx="437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Gill Sans MT"/>
              </a:rPr>
              <a:t>•••</a:t>
            </a:r>
            <a:endParaRPr b="0" lang="en-US" sz="1800" spc="-1" strike="noStrike">
              <a:latin typeface="Arial"/>
            </a:endParaRPr>
          </a:p>
        </p:txBody>
      </p:sp>
      <p:pic>
        <p:nvPicPr>
          <p:cNvPr id="627" name="Picture 25" descr=""/>
          <p:cNvPicPr/>
          <p:nvPr/>
        </p:nvPicPr>
        <p:blipFill>
          <a:blip r:embed="rId3"/>
          <a:stretch/>
        </p:blipFill>
        <p:spPr>
          <a:xfrm>
            <a:off x="1232280" y="2607480"/>
            <a:ext cx="9500760" cy="3211920"/>
          </a:xfrm>
          <a:prstGeom prst="rect">
            <a:avLst/>
          </a:prstGeom>
          <a:ln w="0">
            <a:noFill/>
          </a:ln>
        </p:spPr>
      </p:pic>
      <p:sp>
        <p:nvSpPr>
          <p:cNvPr id="628" name="TextBox 22"/>
          <p:cNvSpPr/>
          <p:nvPr/>
        </p:nvSpPr>
        <p:spPr>
          <a:xfrm>
            <a:off x="1451160" y="1260720"/>
            <a:ext cx="5559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Feature Extraction )</a:t>
            </a:r>
            <a:endParaRPr b="0" lang="en-US" sz="2800" spc="-1" strike="noStrike">
              <a:latin typeface="Arial"/>
            </a:endParaRPr>
          </a:p>
        </p:txBody>
      </p:sp>
      <p:sp>
        <p:nvSpPr>
          <p:cNvPr id="629" name="PlaceHolder 1"/>
          <p:cNvSpPr/>
          <p:nvPr/>
        </p:nvSpPr>
        <p:spPr>
          <a:xfrm>
            <a:off x="1451160" y="688680"/>
            <a:ext cx="284472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a:t>
            </a:r>
            <a:endParaRPr b="0" lang="en-US" sz="3200" spc="-1" strike="noStrike">
              <a:latin typeface="Arial"/>
            </a:endParaRPr>
          </a:p>
        </p:txBody>
      </p:sp>
      <p:sp>
        <p:nvSpPr>
          <p:cNvPr id="630" name="PlaceHolder 1"/>
          <p:cNvSpPr>
            <a:spLocks noGrp="1"/>
          </p:cNvSpPr>
          <p:nvPr>
            <p:ph type="sldNum" idx="5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528E01A-4B6B-4772-8F29-F930225E9009}"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xit" presetID="1">
                                  <p:stCondLst>
                                    <p:cond delay="0"/>
                                  </p:stCondLst>
                                  <p:childTnLst>
                                    <p:set>
                                      <p:cBhvr>
                                        <p:cTn id="352" dur="1" fill="hold">
                                          <p:stCondLst>
                                            <p:cond delay="0"/>
                                          </p:stCondLst>
                                        </p:cTn>
                                        <p:tgtEl>
                                          <p:spTgt spid="599"/>
                                        </p:tgtEl>
                                        <p:attrNameLst>
                                          <p:attrName>style.visibility</p:attrName>
                                        </p:attrNameLst>
                                      </p:cBhvr>
                                      <p:to>
                                        <p:strVal val="hidden"/>
                                      </p:to>
                                    </p:set>
                                  </p:childTnLst>
                                </p:cTn>
                              </p:par>
                              <p:par>
                                <p:cTn id="353" nodeType="withEffect" fill="hold" presetClass="exit" presetID="1">
                                  <p:stCondLst>
                                    <p:cond delay="0"/>
                                  </p:stCondLst>
                                  <p:childTnLst>
                                    <p:set>
                                      <p:cBhvr>
                                        <p:cTn id="354" dur="1" fill="hold">
                                          <p:stCondLst>
                                            <p:cond delay="0"/>
                                          </p:stCondLst>
                                        </p:cTn>
                                        <p:tgtEl>
                                          <p:spTgt spid="600"/>
                                        </p:tgtEl>
                                        <p:attrNameLst>
                                          <p:attrName>style.visibility</p:attrName>
                                        </p:attrNameLst>
                                      </p:cBhvr>
                                      <p:to>
                                        <p:strVal val="hidden"/>
                                      </p:to>
                                    </p:set>
                                  </p:childTnLst>
                                </p:cTn>
                              </p:par>
                              <p:par>
                                <p:cTn id="355" nodeType="withEffect" fill="hold" presetClass="exit" presetID="1">
                                  <p:stCondLst>
                                    <p:cond delay="0"/>
                                  </p:stCondLst>
                                  <p:childTnLst>
                                    <p:set>
                                      <p:cBhvr>
                                        <p:cTn id="356" dur="1" fill="hold">
                                          <p:stCondLst>
                                            <p:cond delay="0"/>
                                          </p:stCondLst>
                                        </p:cTn>
                                        <p:tgtEl>
                                          <p:spTgt spid="601"/>
                                        </p:tgtEl>
                                        <p:attrNameLst>
                                          <p:attrName>style.visibility</p:attrName>
                                        </p:attrNameLst>
                                      </p:cBhvr>
                                      <p:to>
                                        <p:strVal val="hidden"/>
                                      </p:to>
                                    </p:set>
                                  </p:childTnLst>
                                </p:cTn>
                              </p:par>
                              <p:par>
                                <p:cTn id="357" nodeType="withEffect" fill="hold" presetClass="exit" presetID="1">
                                  <p:stCondLst>
                                    <p:cond delay="0"/>
                                  </p:stCondLst>
                                  <p:childTnLst>
                                    <p:set>
                                      <p:cBhvr>
                                        <p:cTn id="358" dur="1" fill="hold">
                                          <p:stCondLst>
                                            <p:cond delay="0"/>
                                          </p:stCondLst>
                                        </p:cTn>
                                        <p:tgtEl>
                                          <p:spTgt spid="602"/>
                                        </p:tgtEl>
                                        <p:attrNameLst>
                                          <p:attrName>style.visibility</p:attrName>
                                        </p:attrNameLst>
                                      </p:cBhvr>
                                      <p:to>
                                        <p:strVal val="hidden"/>
                                      </p:to>
                                    </p:set>
                                  </p:childTnLst>
                                </p:cTn>
                              </p:par>
                              <p:par>
                                <p:cTn id="359" nodeType="withEffect" fill="hold" presetClass="exit" presetID="1">
                                  <p:stCondLst>
                                    <p:cond delay="0"/>
                                  </p:stCondLst>
                                  <p:childTnLst>
                                    <p:set>
                                      <p:cBhvr>
                                        <p:cTn id="360" dur="1" fill="hold">
                                          <p:stCondLst>
                                            <p:cond delay="0"/>
                                          </p:stCondLst>
                                        </p:cTn>
                                        <p:tgtEl>
                                          <p:spTgt spid="603"/>
                                        </p:tgtEl>
                                        <p:attrNameLst>
                                          <p:attrName>style.visibility</p:attrName>
                                        </p:attrNameLst>
                                      </p:cBhvr>
                                      <p:to>
                                        <p:strVal val="hidden"/>
                                      </p:to>
                                    </p:set>
                                  </p:childTnLst>
                                </p:cTn>
                              </p:par>
                              <p:par>
                                <p:cTn id="361" nodeType="withEffect" fill="hold" presetClass="exit" presetID="1">
                                  <p:stCondLst>
                                    <p:cond delay="0"/>
                                  </p:stCondLst>
                                  <p:childTnLst>
                                    <p:set>
                                      <p:cBhvr>
                                        <p:cTn id="362" dur="1" fill="hold">
                                          <p:stCondLst>
                                            <p:cond delay="0"/>
                                          </p:stCondLst>
                                        </p:cTn>
                                        <p:tgtEl>
                                          <p:spTgt spid="604"/>
                                        </p:tgtEl>
                                        <p:attrNameLst>
                                          <p:attrName>style.visibility</p:attrName>
                                        </p:attrNameLst>
                                      </p:cBhvr>
                                      <p:to>
                                        <p:strVal val="hidden"/>
                                      </p:to>
                                    </p:set>
                                  </p:childTnLst>
                                </p:cTn>
                              </p:par>
                              <p:par>
                                <p:cTn id="363" nodeType="withEffect" fill="hold" presetClass="exit" presetID="1">
                                  <p:stCondLst>
                                    <p:cond delay="0"/>
                                  </p:stCondLst>
                                  <p:childTnLst>
                                    <p:set>
                                      <p:cBhvr>
                                        <p:cTn id="364" dur="1" fill="hold">
                                          <p:stCondLst>
                                            <p:cond delay="0"/>
                                          </p:stCondLst>
                                        </p:cTn>
                                        <p:tgtEl>
                                          <p:spTgt spid="605"/>
                                        </p:tgtEl>
                                        <p:attrNameLst>
                                          <p:attrName>style.visibility</p:attrName>
                                        </p:attrNameLst>
                                      </p:cBhvr>
                                      <p:to>
                                        <p:strVal val="hidden"/>
                                      </p:to>
                                    </p:set>
                                  </p:childTnLst>
                                </p:cTn>
                              </p:par>
                              <p:par>
                                <p:cTn id="365" nodeType="withEffect" fill="hold" presetClass="exit" presetID="1">
                                  <p:stCondLst>
                                    <p:cond delay="0"/>
                                  </p:stCondLst>
                                  <p:childTnLst>
                                    <p:set>
                                      <p:cBhvr>
                                        <p:cTn id="366" dur="1" fill="hold">
                                          <p:stCondLst>
                                            <p:cond delay="0"/>
                                          </p:stCondLst>
                                        </p:cTn>
                                        <p:tgtEl>
                                          <p:spTgt spid="606"/>
                                        </p:tgtEl>
                                        <p:attrNameLst>
                                          <p:attrName>style.visibility</p:attrName>
                                        </p:attrNameLst>
                                      </p:cBhvr>
                                      <p:to>
                                        <p:strVal val="hidden"/>
                                      </p:to>
                                    </p:set>
                                  </p:childTnLst>
                                </p:cTn>
                              </p:par>
                              <p:par>
                                <p:cTn id="367" nodeType="withEffect" fill="hold" presetClass="exit" presetID="1">
                                  <p:stCondLst>
                                    <p:cond delay="0"/>
                                  </p:stCondLst>
                                  <p:childTnLst>
                                    <p:set>
                                      <p:cBhvr>
                                        <p:cTn id="368" dur="1" fill="hold">
                                          <p:stCondLst>
                                            <p:cond delay="0"/>
                                          </p:stCondLst>
                                        </p:cTn>
                                        <p:tgtEl>
                                          <p:spTgt spid="607"/>
                                        </p:tgtEl>
                                        <p:attrNameLst>
                                          <p:attrName>style.visibility</p:attrName>
                                        </p:attrNameLst>
                                      </p:cBhvr>
                                      <p:to>
                                        <p:strVal val="hidden"/>
                                      </p:to>
                                    </p:set>
                                  </p:childTnLst>
                                </p:cTn>
                              </p:par>
                              <p:par>
                                <p:cTn id="369" nodeType="withEffect" fill="hold" presetClass="exit" presetID="1">
                                  <p:stCondLst>
                                    <p:cond delay="0"/>
                                  </p:stCondLst>
                                  <p:childTnLst>
                                    <p:set>
                                      <p:cBhvr>
                                        <p:cTn id="370" dur="1" fill="hold">
                                          <p:stCondLst>
                                            <p:cond delay="0"/>
                                          </p:stCondLst>
                                        </p:cTn>
                                        <p:tgtEl>
                                          <p:spTgt spid="608"/>
                                        </p:tgtEl>
                                        <p:attrNameLst>
                                          <p:attrName>style.visibility</p:attrName>
                                        </p:attrNameLst>
                                      </p:cBhvr>
                                      <p:to>
                                        <p:strVal val="hidden"/>
                                      </p:to>
                                    </p:set>
                                  </p:childTnLst>
                                </p:cTn>
                              </p:par>
                              <p:par>
                                <p:cTn id="371" nodeType="withEffect" fill="hold" presetClass="exit" presetID="1">
                                  <p:stCondLst>
                                    <p:cond delay="0"/>
                                  </p:stCondLst>
                                  <p:childTnLst>
                                    <p:set>
                                      <p:cBhvr>
                                        <p:cTn id="372" dur="1" fill="hold">
                                          <p:stCondLst>
                                            <p:cond delay="0"/>
                                          </p:stCondLst>
                                        </p:cTn>
                                        <p:tgtEl>
                                          <p:spTgt spid="609"/>
                                        </p:tgtEl>
                                        <p:attrNameLst>
                                          <p:attrName>style.visibility</p:attrName>
                                        </p:attrNameLst>
                                      </p:cBhvr>
                                      <p:to>
                                        <p:strVal val="hidden"/>
                                      </p:to>
                                    </p:set>
                                  </p:childTnLst>
                                </p:cTn>
                              </p:par>
                              <p:par>
                                <p:cTn id="373" nodeType="withEffect" fill="hold" presetClass="exit" presetID="1">
                                  <p:stCondLst>
                                    <p:cond delay="0"/>
                                  </p:stCondLst>
                                  <p:childTnLst>
                                    <p:set>
                                      <p:cBhvr>
                                        <p:cTn id="374" dur="1" fill="hold">
                                          <p:stCondLst>
                                            <p:cond delay="0"/>
                                          </p:stCondLst>
                                        </p:cTn>
                                        <p:tgtEl>
                                          <p:spTgt spid="610"/>
                                        </p:tgtEl>
                                        <p:attrNameLst>
                                          <p:attrName>style.visibility</p:attrName>
                                        </p:attrNameLst>
                                      </p:cBhvr>
                                      <p:to>
                                        <p:strVal val="hidden"/>
                                      </p:to>
                                    </p:set>
                                  </p:childTnLst>
                                </p:cTn>
                              </p:par>
                              <p:par>
                                <p:cTn id="375" nodeType="withEffect" fill="hold" presetClass="exit" presetID="1">
                                  <p:stCondLst>
                                    <p:cond delay="0"/>
                                  </p:stCondLst>
                                  <p:childTnLst>
                                    <p:set>
                                      <p:cBhvr>
                                        <p:cTn id="376" dur="1" fill="hold">
                                          <p:stCondLst>
                                            <p:cond delay="0"/>
                                          </p:stCondLst>
                                        </p:cTn>
                                        <p:tgtEl>
                                          <p:spTgt spid="611"/>
                                        </p:tgtEl>
                                        <p:attrNameLst>
                                          <p:attrName>style.visibility</p:attrName>
                                        </p:attrNameLst>
                                      </p:cBhvr>
                                      <p:to>
                                        <p:strVal val="hidden"/>
                                      </p:to>
                                    </p:set>
                                  </p:childTnLst>
                                </p:cTn>
                              </p:par>
                              <p:par>
                                <p:cTn id="377" nodeType="withEffect" fill="hold" presetClass="exit" presetID="1">
                                  <p:stCondLst>
                                    <p:cond delay="0"/>
                                  </p:stCondLst>
                                  <p:childTnLst>
                                    <p:set>
                                      <p:cBhvr>
                                        <p:cTn id="378" dur="1" fill="hold">
                                          <p:stCondLst>
                                            <p:cond delay="0"/>
                                          </p:stCondLst>
                                        </p:cTn>
                                        <p:tgtEl>
                                          <p:spTgt spid="612"/>
                                        </p:tgtEl>
                                        <p:attrNameLst>
                                          <p:attrName>style.visibility</p:attrName>
                                        </p:attrNameLst>
                                      </p:cBhvr>
                                      <p:to>
                                        <p:strVal val="hidden"/>
                                      </p:to>
                                    </p:set>
                                  </p:childTnLst>
                                </p:cTn>
                              </p:par>
                              <p:par>
                                <p:cTn id="379" nodeType="withEffect" fill="hold" presetClass="exit" presetID="1">
                                  <p:stCondLst>
                                    <p:cond delay="0"/>
                                  </p:stCondLst>
                                  <p:childTnLst>
                                    <p:set>
                                      <p:cBhvr>
                                        <p:cTn id="380" dur="1" fill="hold">
                                          <p:stCondLst>
                                            <p:cond delay="0"/>
                                          </p:stCondLst>
                                        </p:cTn>
                                        <p:tgtEl>
                                          <p:spTgt spid="613"/>
                                        </p:tgtEl>
                                        <p:attrNameLst>
                                          <p:attrName>style.visibility</p:attrName>
                                        </p:attrNameLst>
                                      </p:cBhvr>
                                      <p:to>
                                        <p:strVal val="hidden"/>
                                      </p:to>
                                    </p:set>
                                  </p:childTnLst>
                                </p:cTn>
                              </p:par>
                              <p:par>
                                <p:cTn id="381" nodeType="withEffect" fill="hold" presetClass="exit" presetID="1">
                                  <p:stCondLst>
                                    <p:cond delay="0"/>
                                  </p:stCondLst>
                                  <p:childTnLst>
                                    <p:set>
                                      <p:cBhvr>
                                        <p:cTn id="382" dur="1" fill="hold">
                                          <p:stCondLst>
                                            <p:cond delay="0"/>
                                          </p:stCondLst>
                                        </p:cTn>
                                        <p:tgtEl>
                                          <p:spTgt spid="614"/>
                                        </p:tgtEl>
                                        <p:attrNameLst>
                                          <p:attrName>style.visibility</p:attrName>
                                        </p:attrNameLst>
                                      </p:cBhvr>
                                      <p:to>
                                        <p:strVal val="hidden"/>
                                      </p:to>
                                    </p:set>
                                  </p:childTnLst>
                                </p:cTn>
                              </p:par>
                              <p:par>
                                <p:cTn id="383" nodeType="withEffect" fill="hold" presetClass="exit" presetID="1">
                                  <p:stCondLst>
                                    <p:cond delay="0"/>
                                  </p:stCondLst>
                                  <p:childTnLst>
                                    <p:set>
                                      <p:cBhvr>
                                        <p:cTn id="384" dur="1" fill="hold">
                                          <p:stCondLst>
                                            <p:cond delay="0"/>
                                          </p:stCondLst>
                                        </p:cTn>
                                        <p:tgtEl>
                                          <p:spTgt spid="615"/>
                                        </p:tgtEl>
                                        <p:attrNameLst>
                                          <p:attrName>style.visibility</p:attrName>
                                        </p:attrNameLst>
                                      </p:cBhvr>
                                      <p:to>
                                        <p:strVal val="hidden"/>
                                      </p:to>
                                    </p:set>
                                  </p:childTnLst>
                                </p:cTn>
                              </p:par>
                              <p:par>
                                <p:cTn id="385" nodeType="withEffect" fill="hold" presetClass="exit" presetID="1">
                                  <p:stCondLst>
                                    <p:cond delay="0"/>
                                  </p:stCondLst>
                                  <p:childTnLst>
                                    <p:set>
                                      <p:cBhvr>
                                        <p:cTn id="386" dur="1" fill="hold">
                                          <p:stCondLst>
                                            <p:cond delay="0"/>
                                          </p:stCondLst>
                                        </p:cTn>
                                        <p:tgtEl>
                                          <p:spTgt spid="616"/>
                                        </p:tgtEl>
                                        <p:attrNameLst>
                                          <p:attrName>style.visibility</p:attrName>
                                        </p:attrNameLst>
                                      </p:cBhvr>
                                      <p:to>
                                        <p:strVal val="hidden"/>
                                      </p:to>
                                    </p:set>
                                  </p:childTnLst>
                                </p:cTn>
                              </p:par>
                              <p:par>
                                <p:cTn id="387" nodeType="withEffect" fill="hold" presetClass="exit" presetID="1">
                                  <p:stCondLst>
                                    <p:cond delay="0"/>
                                  </p:stCondLst>
                                  <p:childTnLst>
                                    <p:set>
                                      <p:cBhvr>
                                        <p:cTn id="388" dur="1" fill="hold">
                                          <p:stCondLst>
                                            <p:cond delay="0"/>
                                          </p:stCondLst>
                                        </p:cTn>
                                        <p:tgtEl>
                                          <p:spTgt spid="617"/>
                                        </p:tgtEl>
                                        <p:attrNameLst>
                                          <p:attrName>style.visibility</p:attrName>
                                        </p:attrNameLst>
                                      </p:cBhvr>
                                      <p:to>
                                        <p:strVal val="hidden"/>
                                      </p:to>
                                    </p:set>
                                  </p:childTnLst>
                                </p:cTn>
                              </p:par>
                              <p:par>
                                <p:cTn id="389" nodeType="withEffect" fill="hold" presetClass="exit" presetID="1">
                                  <p:stCondLst>
                                    <p:cond delay="0"/>
                                  </p:stCondLst>
                                  <p:childTnLst>
                                    <p:set>
                                      <p:cBhvr>
                                        <p:cTn id="390" dur="1" fill="hold">
                                          <p:stCondLst>
                                            <p:cond delay="0"/>
                                          </p:stCondLst>
                                        </p:cTn>
                                        <p:tgtEl>
                                          <p:spTgt spid="618"/>
                                        </p:tgtEl>
                                        <p:attrNameLst>
                                          <p:attrName>style.visibility</p:attrName>
                                        </p:attrNameLst>
                                      </p:cBhvr>
                                      <p:to>
                                        <p:strVal val="hidden"/>
                                      </p:to>
                                    </p:set>
                                  </p:childTnLst>
                                </p:cTn>
                              </p:par>
                              <p:par>
                                <p:cTn id="391" nodeType="withEffect" fill="hold" presetClass="exit" presetID="1">
                                  <p:stCondLst>
                                    <p:cond delay="0"/>
                                  </p:stCondLst>
                                  <p:childTnLst>
                                    <p:set>
                                      <p:cBhvr>
                                        <p:cTn id="392" dur="1" fill="hold">
                                          <p:stCondLst>
                                            <p:cond delay="0"/>
                                          </p:stCondLst>
                                        </p:cTn>
                                        <p:tgtEl>
                                          <p:spTgt spid="619"/>
                                        </p:tgtEl>
                                        <p:attrNameLst>
                                          <p:attrName>style.visibility</p:attrName>
                                        </p:attrNameLst>
                                      </p:cBhvr>
                                      <p:to>
                                        <p:strVal val="hidden"/>
                                      </p:to>
                                    </p:set>
                                  </p:childTnLst>
                                </p:cTn>
                              </p:par>
                              <p:par>
                                <p:cTn id="393" nodeType="withEffect" fill="hold" presetClass="exit" presetID="1">
                                  <p:stCondLst>
                                    <p:cond delay="0"/>
                                  </p:stCondLst>
                                  <p:childTnLst>
                                    <p:set>
                                      <p:cBhvr>
                                        <p:cTn id="394" dur="1" fill="hold">
                                          <p:stCondLst>
                                            <p:cond delay="0"/>
                                          </p:stCondLst>
                                        </p:cTn>
                                        <p:tgtEl>
                                          <p:spTgt spid="621"/>
                                        </p:tgtEl>
                                        <p:attrNameLst>
                                          <p:attrName>style.visibility</p:attrName>
                                        </p:attrNameLst>
                                      </p:cBhvr>
                                      <p:to>
                                        <p:strVal val="hidden"/>
                                      </p:to>
                                    </p:set>
                                  </p:childTnLst>
                                </p:cTn>
                              </p:par>
                              <p:par>
                                <p:cTn id="395" nodeType="withEffect" fill="hold" presetClass="exit" presetID="1">
                                  <p:stCondLst>
                                    <p:cond delay="0"/>
                                  </p:stCondLst>
                                  <p:childTnLst>
                                    <p:set>
                                      <p:cBhvr>
                                        <p:cTn id="396" dur="1" fill="hold">
                                          <p:stCondLst>
                                            <p:cond delay="0"/>
                                          </p:stCondLst>
                                        </p:cTn>
                                        <p:tgtEl>
                                          <p:spTgt spid="620"/>
                                        </p:tgtEl>
                                        <p:attrNameLst>
                                          <p:attrName>style.visibility</p:attrName>
                                        </p:attrNameLst>
                                      </p:cBhvr>
                                      <p:to>
                                        <p:strVal val="hidden"/>
                                      </p:to>
                                    </p:set>
                                  </p:childTnLst>
                                </p:cTn>
                              </p:par>
                              <p:par>
                                <p:cTn id="397" nodeType="withEffect" fill="hold" presetClass="exit" presetID="1">
                                  <p:stCondLst>
                                    <p:cond delay="0"/>
                                  </p:stCondLst>
                                  <p:childTnLst>
                                    <p:set>
                                      <p:cBhvr>
                                        <p:cTn id="398" dur="1" fill="hold">
                                          <p:stCondLst>
                                            <p:cond delay="0"/>
                                          </p:stCondLst>
                                        </p:cTn>
                                        <p:tgtEl>
                                          <p:spTgt spid="622"/>
                                        </p:tgtEl>
                                        <p:attrNameLst>
                                          <p:attrName>style.visibility</p:attrName>
                                        </p:attrNameLst>
                                      </p:cBhvr>
                                      <p:to>
                                        <p:strVal val="hidden"/>
                                      </p:to>
                                    </p:set>
                                  </p:childTnLst>
                                </p:cTn>
                              </p:par>
                              <p:par>
                                <p:cTn id="399" nodeType="withEffect" fill="hold" presetClass="exit" presetID="1">
                                  <p:stCondLst>
                                    <p:cond delay="0"/>
                                  </p:stCondLst>
                                  <p:childTnLst>
                                    <p:set>
                                      <p:cBhvr>
                                        <p:cTn id="400" dur="1" fill="hold">
                                          <p:stCondLst>
                                            <p:cond delay="0"/>
                                          </p:stCondLst>
                                        </p:cTn>
                                        <p:tgtEl>
                                          <p:spTgt spid="623"/>
                                        </p:tgtEl>
                                        <p:attrNameLst>
                                          <p:attrName>style.visibility</p:attrName>
                                        </p:attrNameLst>
                                      </p:cBhvr>
                                      <p:to>
                                        <p:strVal val="hidden"/>
                                      </p:to>
                                    </p:set>
                                  </p:childTnLst>
                                </p:cTn>
                              </p:par>
                              <p:par>
                                <p:cTn id="401" nodeType="withEffect" fill="hold" presetClass="exit" presetID="1">
                                  <p:stCondLst>
                                    <p:cond delay="0"/>
                                  </p:stCondLst>
                                  <p:childTnLst>
                                    <p:set>
                                      <p:cBhvr>
                                        <p:cTn id="402" dur="1" fill="hold">
                                          <p:stCondLst>
                                            <p:cond delay="0"/>
                                          </p:stCondLst>
                                        </p:cTn>
                                        <p:tgtEl>
                                          <p:spTgt spid="624"/>
                                        </p:tgtEl>
                                        <p:attrNameLst>
                                          <p:attrName>style.visibility</p:attrName>
                                        </p:attrNameLst>
                                      </p:cBhvr>
                                      <p:to>
                                        <p:strVal val="hidden"/>
                                      </p:to>
                                    </p:set>
                                  </p:childTnLst>
                                </p:cTn>
                              </p:par>
                              <p:par>
                                <p:cTn id="403" nodeType="withEffect" fill="hold" presetClass="exit" presetID="1">
                                  <p:stCondLst>
                                    <p:cond delay="0"/>
                                  </p:stCondLst>
                                  <p:childTnLst>
                                    <p:set>
                                      <p:cBhvr>
                                        <p:cTn id="404" dur="1" fill="hold">
                                          <p:stCondLst>
                                            <p:cond delay="0"/>
                                          </p:stCondLst>
                                        </p:cTn>
                                        <p:tgtEl>
                                          <p:spTgt spid="625"/>
                                        </p:tgtEl>
                                        <p:attrNameLst>
                                          <p:attrName>style.visibility</p:attrName>
                                        </p:attrNameLst>
                                      </p:cBhvr>
                                      <p:to>
                                        <p:strVal val="hidden"/>
                                      </p:to>
                                    </p:set>
                                  </p:childTnLst>
                                </p:cTn>
                              </p:par>
                              <p:par>
                                <p:cTn id="405" nodeType="withEffect" fill="hold" presetClass="exit" presetID="1">
                                  <p:stCondLst>
                                    <p:cond delay="0"/>
                                  </p:stCondLst>
                                  <p:childTnLst>
                                    <p:set>
                                      <p:cBhvr>
                                        <p:cTn id="406" dur="1" fill="hold">
                                          <p:stCondLst>
                                            <p:cond delay="0"/>
                                          </p:stCondLst>
                                        </p:cTn>
                                        <p:tgtEl>
                                          <p:spTgt spid="626"/>
                                        </p:tgtEl>
                                        <p:attrNameLst>
                                          <p:attrName>style.visibility</p:attrName>
                                        </p:attrNameLst>
                                      </p:cBhvr>
                                      <p:to>
                                        <p:strVal val="hidden"/>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6" presetSubtype="21">
                                  <p:stCondLst>
                                    <p:cond delay="0"/>
                                  </p:stCondLst>
                                  <p:childTnLst>
                                    <p:set>
                                      <p:cBhvr>
                                        <p:cTn id="410" dur="1" fill="hold">
                                          <p:stCondLst>
                                            <p:cond delay="0"/>
                                          </p:stCondLst>
                                        </p:cTn>
                                        <p:tgtEl>
                                          <p:spTgt spid="627"/>
                                        </p:tgtEl>
                                        <p:attrNameLst>
                                          <p:attrName>style.visibility</p:attrName>
                                        </p:attrNameLst>
                                      </p:cBhvr>
                                      <p:to>
                                        <p:strVal val="visible"/>
                                      </p:to>
                                    </p:set>
                                    <p:animEffect filter="barn(inVertical)" transition="in">
                                      <p:cBhvr additive="repl">
                                        <p:cTn id="411" dur="5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474840" y="781200"/>
            <a:ext cx="7085160" cy="496440"/>
          </a:xfrm>
          <a:prstGeom prst="rect">
            <a:avLst/>
          </a:prstGeom>
          <a:noFill/>
          <a:ln w="0">
            <a:noFill/>
          </a:ln>
        </p:spPr>
        <p:txBody>
          <a:bodyPr anchor="t">
            <a:normAutofit fontScale="92000"/>
          </a:bodyPr>
          <a:p>
            <a:pPr>
              <a:lnSpc>
                <a:spcPct val="90000"/>
              </a:lnSpc>
              <a:buNone/>
            </a:pPr>
            <a:r>
              <a:rPr b="0" lang="en-US" sz="3200" spc="-1" strike="noStrike" cap="all">
                <a:solidFill>
                  <a:srgbClr val="ffffff"/>
                </a:solidFill>
                <a:latin typeface="Gill Sans MT"/>
              </a:rPr>
              <a:t>EXPERIMENTAL RESULTS I </a:t>
            </a:r>
            <a:endParaRPr b="0" lang="en-US" sz="3200" spc="-1" strike="noStrike">
              <a:solidFill>
                <a:srgbClr val="ffffff"/>
              </a:solidFill>
              <a:latin typeface="Calibri"/>
            </a:endParaRPr>
          </a:p>
        </p:txBody>
      </p:sp>
      <p:sp>
        <p:nvSpPr>
          <p:cNvPr id="632" name="PlaceHolder 2"/>
          <p:cNvSpPr>
            <a:spLocks noGrp="1"/>
          </p:cNvSpPr>
          <p:nvPr>
            <p:ph/>
          </p:nvPr>
        </p:nvSpPr>
        <p:spPr>
          <a:xfrm>
            <a:off x="474840" y="1586880"/>
            <a:ext cx="4712760" cy="58356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Data Set and Machine  specification</a:t>
            </a:r>
            <a:endParaRPr b="0" lang="en-US" sz="2400" spc="-1" strike="noStrike">
              <a:solidFill>
                <a:srgbClr val="ffffff"/>
              </a:solidFill>
              <a:latin typeface="Calibri"/>
            </a:endParaRPr>
          </a:p>
        </p:txBody>
      </p:sp>
      <p:sp>
        <p:nvSpPr>
          <p:cNvPr id="633" name="Content Placeholder 33"/>
          <p:cNvSpPr/>
          <p:nvPr/>
        </p:nvSpPr>
        <p:spPr>
          <a:xfrm>
            <a:off x="755640" y="2621160"/>
            <a:ext cx="4951080" cy="333144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fontScale="94000"/>
          </a:bodyPr>
          <a:p>
            <a:pPr marL="228600" indent="-228600">
              <a:lnSpc>
                <a:spcPct val="120000"/>
              </a:lnSpc>
              <a:spcBef>
                <a:spcPts val="1001"/>
              </a:spcBef>
              <a:buClr>
                <a:srgbClr val="4472c4"/>
              </a:buClr>
              <a:buFont typeface="Arial"/>
              <a:buChar char="•"/>
            </a:pPr>
            <a:r>
              <a:rPr b="0" lang="en-US" sz="2000" spc="-1" strike="noStrike">
                <a:solidFill>
                  <a:srgbClr val="000000"/>
                </a:solidFill>
                <a:latin typeface="Gill Sans MT"/>
              </a:rPr>
              <a:t>benchmark QaTa-COV19 dataset is used:</a:t>
            </a:r>
            <a:endParaRPr b="0" lang="en-US" sz="20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8284 Chest X-Ray image is used for training</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first 4142 normal Chest X-Ray samples</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All 4142 Covid-19 samples</a:t>
            </a:r>
            <a:endParaRPr b="0" lang="en-US" sz="1600" spc="-1" strike="noStrike">
              <a:latin typeface="Arial"/>
            </a:endParaRPr>
          </a:p>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922 Chest X-Ray image is used for testing</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461 normal Chest X-Ray samples</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461 Covid-19 samples</a:t>
            </a:r>
            <a:endParaRPr b="0" lang="en-US" sz="1600" spc="-1" strike="noStrike">
              <a:latin typeface="Arial"/>
            </a:endParaRPr>
          </a:p>
          <a:p>
            <a:pPr>
              <a:lnSpc>
                <a:spcPct val="120000"/>
              </a:lnSpc>
              <a:spcBef>
                <a:spcPts val="499"/>
              </a:spcBef>
              <a:buNone/>
            </a:pPr>
            <a:endParaRPr b="0" lang="en-US" sz="1800" spc="-1" strike="noStrike">
              <a:latin typeface="Arial"/>
            </a:endParaRPr>
          </a:p>
          <a:p>
            <a:pPr>
              <a:lnSpc>
                <a:spcPct val="120000"/>
              </a:lnSpc>
              <a:spcBef>
                <a:spcPts val="499"/>
              </a:spcBef>
              <a:buNone/>
            </a:pPr>
            <a:endParaRPr b="0" lang="en-US" sz="1800" spc="-1" strike="noStrike">
              <a:latin typeface="Arial"/>
            </a:endParaRPr>
          </a:p>
          <a:p>
            <a:pPr>
              <a:lnSpc>
                <a:spcPct val="120000"/>
              </a:lnSpc>
              <a:spcBef>
                <a:spcPts val="499"/>
              </a:spcBef>
              <a:buNone/>
            </a:pPr>
            <a:endParaRPr b="0" lang="en-US" sz="1600" spc="-1" strike="noStrike">
              <a:latin typeface="Arial"/>
            </a:endParaRPr>
          </a:p>
        </p:txBody>
      </p:sp>
      <p:sp>
        <p:nvSpPr>
          <p:cNvPr id="634" name="Content Placeholder 34"/>
          <p:cNvSpPr/>
          <p:nvPr/>
        </p:nvSpPr>
        <p:spPr>
          <a:xfrm>
            <a:off x="6085440" y="2622960"/>
            <a:ext cx="4951080" cy="333144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normAutofit/>
          </a:bodyPr>
          <a:p>
            <a:pPr lvl="1" marL="685800" indent="-228600">
              <a:lnSpc>
                <a:spcPct val="120000"/>
              </a:lnSpc>
              <a:spcBef>
                <a:spcPts val="499"/>
              </a:spcBef>
              <a:buClr>
                <a:srgbClr val="4472c4"/>
              </a:buClr>
              <a:buFont typeface="Arial"/>
              <a:buChar char="•"/>
            </a:pPr>
            <a:r>
              <a:rPr b="0" lang="en-US" sz="1800" spc="-1" strike="noStrike">
                <a:solidFill>
                  <a:srgbClr val="000000"/>
                </a:solidFill>
                <a:latin typeface="Gill Sans MT"/>
              </a:rPr>
              <a:t>Experiments are conducted on :</a:t>
            </a:r>
            <a:endParaRPr b="0" lang="en-US" sz="18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 </a:t>
            </a:r>
            <a:r>
              <a:rPr b="0" lang="en-US" sz="1600" spc="-1" strike="noStrike">
                <a:solidFill>
                  <a:srgbClr val="000000"/>
                </a:solidFill>
                <a:latin typeface="Gill Sans MT"/>
              </a:rPr>
              <a:t>Lenovo Z50-70,</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Intel CORE i7-4510U CPU 2.00 GHz,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8GB RAM,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NVIDIA GeForce 840M GPU; </a:t>
            </a:r>
            <a:endParaRPr b="0" lang="en-US" sz="1600" spc="-1" strike="noStrike">
              <a:latin typeface="Arial"/>
            </a:endParaRPr>
          </a:p>
          <a:p>
            <a:pPr lvl="2" marL="1143000" indent="-228600">
              <a:lnSpc>
                <a:spcPct val="120000"/>
              </a:lnSpc>
              <a:spcBef>
                <a:spcPts val="499"/>
              </a:spcBef>
              <a:buClr>
                <a:srgbClr val="4472c4"/>
              </a:buClr>
              <a:buFont typeface="Arial"/>
              <a:buChar char="•"/>
            </a:pPr>
            <a:r>
              <a:rPr b="0" lang="en-US" sz="1600" spc="-1" strike="noStrike">
                <a:solidFill>
                  <a:srgbClr val="000000"/>
                </a:solidFill>
                <a:latin typeface="Gill Sans MT"/>
              </a:rPr>
              <a:t>and with python and PyTorch library.</a:t>
            </a:r>
            <a:endParaRPr b="0" lang="en-US" sz="1600" spc="-1" strike="noStrike">
              <a:latin typeface="Arial"/>
            </a:endParaRPr>
          </a:p>
          <a:p>
            <a:pPr marL="457200">
              <a:lnSpc>
                <a:spcPct val="120000"/>
              </a:lnSpc>
              <a:spcBef>
                <a:spcPts val="499"/>
              </a:spcBef>
              <a:buNone/>
              <a:tabLst>
                <a:tab algn="l" pos="0"/>
              </a:tabLst>
            </a:pPr>
            <a:endParaRPr b="0" lang="en-US" sz="1800" spc="-1" strike="noStrike">
              <a:latin typeface="Arial"/>
            </a:endParaRPr>
          </a:p>
          <a:p>
            <a:pPr>
              <a:lnSpc>
                <a:spcPct val="120000"/>
              </a:lnSpc>
              <a:spcBef>
                <a:spcPts val="499"/>
              </a:spcBef>
              <a:buNone/>
              <a:tabLst>
                <a:tab algn="l" pos="0"/>
              </a:tabLst>
            </a:pPr>
            <a:endParaRPr b="0" lang="en-US" sz="1600" spc="-1" strike="noStrike">
              <a:latin typeface="Arial"/>
            </a:endParaRPr>
          </a:p>
        </p:txBody>
      </p:sp>
      <p:sp>
        <p:nvSpPr>
          <p:cNvPr id="635" name="PlaceHolder 3"/>
          <p:cNvSpPr>
            <a:spLocks noGrp="1"/>
          </p:cNvSpPr>
          <p:nvPr>
            <p:ph type="sldNum" idx="5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4344C826-1044-4C33-9DE4-E4F41A5A80BB}"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16" presetSubtype="21">
                                  <p:stCondLst>
                                    <p:cond delay="0"/>
                                  </p:stCondLst>
                                  <p:childTnLst>
                                    <p:set>
                                      <p:cBhvr>
                                        <p:cTn id="417" dur="1" fill="hold">
                                          <p:stCondLst>
                                            <p:cond delay="0"/>
                                          </p:stCondLst>
                                        </p:cTn>
                                        <p:tgtEl>
                                          <p:spTgt spid="633"/>
                                        </p:tgtEl>
                                        <p:attrNameLst>
                                          <p:attrName>style.visibility</p:attrName>
                                        </p:attrNameLst>
                                      </p:cBhvr>
                                      <p:to>
                                        <p:strVal val="visible"/>
                                      </p:to>
                                    </p:set>
                                    <p:animEffect filter="barn(inVertical)" transition="in">
                                      <p:cBhvr additive="repl">
                                        <p:cTn id="418" dur="500"/>
                                        <p:tgtEl>
                                          <p:spTgt spid="633"/>
                                        </p:tgtEl>
                                      </p:cBhvr>
                                    </p:animEffec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6" presetSubtype="21">
                                  <p:stCondLst>
                                    <p:cond delay="0"/>
                                  </p:stCondLst>
                                  <p:childTnLst>
                                    <p:set>
                                      <p:cBhvr>
                                        <p:cTn id="422" dur="1" fill="hold">
                                          <p:stCondLst>
                                            <p:cond delay="0"/>
                                          </p:stCondLst>
                                        </p:cTn>
                                        <p:tgtEl>
                                          <p:spTgt spid="634"/>
                                        </p:tgtEl>
                                        <p:attrNameLst>
                                          <p:attrName>style.visibility</p:attrName>
                                        </p:attrNameLst>
                                      </p:cBhvr>
                                      <p:to>
                                        <p:strVal val="visible"/>
                                      </p:to>
                                    </p:set>
                                    <p:animEffect filter="barn(inVertical)" transition="in">
                                      <p:cBhvr additive="repl">
                                        <p:cTn id="423"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8" name="Picture 199" descr=""/>
          <p:cNvPicPr/>
          <p:nvPr/>
        </p:nvPicPr>
        <p:blipFill>
          <a:blip r:embed="rId2"/>
          <a:stretch/>
        </p:blipFill>
        <p:spPr>
          <a:xfrm>
            <a:off x="0" y="0"/>
            <a:ext cx="12188520" cy="6855840"/>
          </a:xfrm>
          <a:prstGeom prst="rect">
            <a:avLst/>
          </a:prstGeom>
          <a:ln w="0">
            <a:noFill/>
          </a:ln>
        </p:spPr>
      </p:pic>
      <p:sp>
        <p:nvSpPr>
          <p:cNvPr id="149" name="PlaceHolder 1"/>
          <p:cNvSpPr>
            <a:spLocks noGrp="1"/>
          </p:cNvSpPr>
          <p:nvPr>
            <p:ph type="title"/>
          </p:nvPr>
        </p:nvSpPr>
        <p:spPr>
          <a:xfrm>
            <a:off x="4100040" y="354960"/>
            <a:ext cx="4000680" cy="930600"/>
          </a:xfrm>
          <a:prstGeom prst="rect">
            <a:avLst/>
          </a:prstGeom>
          <a:noFill/>
          <a:ln w="0">
            <a:noFill/>
          </a:ln>
        </p:spPr>
        <p:txBody>
          <a:bodyPr anchor="ctr">
            <a:normAutofit fontScale="79000"/>
          </a:bodyPr>
          <a:p>
            <a:pPr>
              <a:lnSpc>
                <a:spcPct val="100000"/>
              </a:lnSpc>
              <a:buNone/>
            </a:pPr>
            <a:r>
              <a:rPr b="1" lang="en-US" sz="4400" spc="-1" strike="noStrike" cap="all">
                <a:solidFill>
                  <a:srgbClr val="ffffff"/>
                </a:solidFill>
                <a:latin typeface="Calibri Light"/>
              </a:rPr>
              <a:t>Introduction</a:t>
            </a:r>
            <a:endParaRPr b="0" lang="en-US" sz="4400" spc="-1" strike="noStrike">
              <a:solidFill>
                <a:srgbClr val="ffffff"/>
              </a:solidFill>
              <a:latin typeface="Calibri"/>
            </a:endParaRPr>
          </a:p>
        </p:txBody>
      </p:sp>
      <p:sp>
        <p:nvSpPr>
          <p:cNvPr id="150" name="PlaceHolder 2"/>
          <p:cNvSpPr>
            <a:spLocks noGrp="1"/>
          </p:cNvSpPr>
          <p:nvPr>
            <p:ph/>
          </p:nvPr>
        </p:nvSpPr>
        <p:spPr>
          <a:xfrm>
            <a:off x="360360" y="1222200"/>
            <a:ext cx="11466360" cy="423000"/>
          </a:xfrm>
          <a:prstGeom prst="rect">
            <a:avLst/>
          </a:prstGeom>
          <a:noFill/>
          <a:ln w="0">
            <a:noFill/>
          </a:ln>
        </p:spPr>
        <p:txBody>
          <a:bodyPr anchor="ctr">
            <a:normAutofit/>
          </a:bodyPr>
          <a:p>
            <a:pPr marL="228600" indent="-228600">
              <a:lnSpc>
                <a:spcPct val="100000"/>
              </a:lnSpc>
              <a:spcAft>
                <a:spcPts val="1001"/>
              </a:spcAft>
              <a:buClr>
                <a:srgbClr val="ffffff"/>
              </a:buClr>
              <a:buFont typeface="Arial"/>
              <a:buChar char="•"/>
            </a:pPr>
            <a:r>
              <a:rPr b="0" lang="en-US" sz="2000" spc="-1" strike="noStrike">
                <a:solidFill>
                  <a:srgbClr val="ffffff"/>
                </a:solidFill>
                <a:latin typeface="Calibri"/>
              </a:rPr>
              <a:t>Covid-19 is a contagious disease caused by severe acute respiratory syndrome coronavirus 2 (SARS-CoV-2).</a:t>
            </a:r>
            <a:endParaRPr b="0" lang="en-US" sz="2000" spc="-1" strike="noStrike">
              <a:solidFill>
                <a:srgbClr val="ffffff"/>
              </a:solidFill>
              <a:latin typeface="Calibri"/>
            </a:endParaRPr>
          </a:p>
        </p:txBody>
      </p:sp>
      <p:pic>
        <p:nvPicPr>
          <p:cNvPr id="151" name="Picture 3" descr="Map&#10;&#10;Description automatically generated"/>
          <p:cNvPicPr/>
          <p:nvPr/>
        </p:nvPicPr>
        <p:blipFill>
          <a:blip r:embed="rId3"/>
          <a:stretch/>
        </p:blipFill>
        <p:spPr>
          <a:xfrm>
            <a:off x="867600" y="1800000"/>
            <a:ext cx="10842480" cy="4834800"/>
          </a:xfrm>
          <a:prstGeom prst="rect">
            <a:avLst/>
          </a:prstGeom>
          <a:ln w="0">
            <a:noFill/>
          </a:ln>
        </p:spPr>
      </p:pic>
      <p:sp>
        <p:nvSpPr>
          <p:cNvPr id="152" name="PlaceHolder 3"/>
          <p:cNvSpPr>
            <a:spLocks noGrp="1"/>
          </p:cNvSpPr>
          <p:nvPr>
            <p:ph type="sldNum" idx="1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225DDF4-716C-4950-90A7-7A38091012F6}"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 presetSubtype="4">
                                  <p:stCondLst>
                                    <p:cond delay="0"/>
                                  </p:stCondLst>
                                  <p:childTnLst>
                                    <p:set>
                                      <p:cBhvr>
                                        <p:cTn id="13" dur="1" fill="hold">
                                          <p:stCondLst>
                                            <p:cond delay="0"/>
                                          </p:stCondLst>
                                        </p:cTn>
                                        <p:tgtEl>
                                          <p:spTgt spid="151"/>
                                        </p:tgtEl>
                                        <p:attrNameLst>
                                          <p:attrName>style.visibility</p:attrName>
                                        </p:attrNameLst>
                                      </p:cBhvr>
                                      <p:to>
                                        <p:strVal val="visible"/>
                                      </p:to>
                                    </p:set>
                                    <p:anim calcmode="lin" valueType="num">
                                      <p:cBhvr additive="repl">
                                        <p:cTn id="14" dur="500" fill="hold"/>
                                        <p:tgtEl>
                                          <p:spTgt spid="151"/>
                                        </p:tgtEl>
                                        <p:attrNameLst>
                                          <p:attrName>ppt_x</p:attrName>
                                        </p:attrNameLst>
                                      </p:cBhvr>
                                      <p:tavLst>
                                        <p:tav tm="0">
                                          <p:val>
                                            <p:strVal val="#ppt_x"/>
                                          </p:val>
                                        </p:tav>
                                        <p:tav tm="100000">
                                          <p:val>
                                            <p:strVal val="#ppt_x"/>
                                          </p:val>
                                        </p:tav>
                                      </p:tavLst>
                                    </p:anim>
                                    <p:anim calcmode="lin" valueType="num">
                                      <p:cBhvr additive="repl">
                                        <p:cTn id="15"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p:nvPr>
        </p:nvSpPr>
        <p:spPr>
          <a:xfrm>
            <a:off x="474840" y="1636200"/>
            <a:ext cx="1318680" cy="55404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Training </a:t>
            </a:r>
            <a:endParaRPr b="0" lang="en-US" sz="2400" spc="-1" strike="noStrike">
              <a:solidFill>
                <a:srgbClr val="ffffff"/>
              </a:solidFill>
              <a:latin typeface="Calibri"/>
            </a:endParaRPr>
          </a:p>
        </p:txBody>
      </p:sp>
      <p:pic>
        <p:nvPicPr>
          <p:cNvPr id="637" name="Picture 26" descr=""/>
          <p:cNvPicPr/>
          <p:nvPr/>
        </p:nvPicPr>
        <p:blipFill>
          <a:blip r:embed="rId1"/>
          <a:stretch/>
        </p:blipFill>
        <p:spPr>
          <a:xfrm>
            <a:off x="194040" y="2235600"/>
            <a:ext cx="11803320" cy="4266000"/>
          </a:xfrm>
          <a:prstGeom prst="rect">
            <a:avLst/>
          </a:prstGeom>
          <a:ln w="0">
            <a:noFill/>
          </a:ln>
        </p:spPr>
      </p:pic>
      <p:sp>
        <p:nvSpPr>
          <p:cNvPr id="638" name="PlaceHolder 1"/>
          <p:cNvSpPr/>
          <p:nvPr/>
        </p:nvSpPr>
        <p:spPr>
          <a:xfrm>
            <a:off x="474840" y="781200"/>
            <a:ext cx="7085160" cy="496440"/>
          </a:xfrm>
          <a:prstGeom prst="rect">
            <a:avLst/>
          </a:prstGeom>
          <a:noFill/>
          <a:ln w="0">
            <a:noFill/>
          </a:ln>
        </p:spPr>
        <p:style>
          <a:lnRef idx="0"/>
          <a:fillRef idx="0"/>
          <a:effectRef idx="0"/>
          <a:fontRef idx="minor"/>
        </p:style>
        <p:txBody>
          <a:bodyPr anchor="t">
            <a:normAutofit fontScale="92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39" name="PlaceHolder 2"/>
          <p:cNvSpPr>
            <a:spLocks noGrp="1"/>
          </p:cNvSpPr>
          <p:nvPr>
            <p:ph type="sldNum" idx="52"/>
          </p:nvPr>
        </p:nvSpPr>
        <p:spPr>
          <a:xfrm>
            <a:off x="11643120" y="649476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5D3318A-219E-4A2A-B707-81E94F6CDE59}"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Rectangle 4"/>
          <p:cNvSpPr/>
          <p:nvPr/>
        </p:nvSpPr>
        <p:spPr>
          <a:xfrm>
            <a:off x="1600560" y="2229120"/>
            <a:ext cx="9114120" cy="3938400"/>
          </a:xfrm>
          <a:prstGeom prst="rect">
            <a:avLst/>
          </a:prstGeom>
          <a:solidFill>
            <a:schemeClr val="tx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sp>
        <p:nvSpPr>
          <p:cNvPr id="641" name="PlaceHolder 1"/>
          <p:cNvSpPr>
            <a:spLocks noGrp="1"/>
          </p:cNvSpPr>
          <p:nvPr>
            <p:ph/>
          </p:nvPr>
        </p:nvSpPr>
        <p:spPr>
          <a:xfrm>
            <a:off x="474840" y="1537200"/>
            <a:ext cx="2400480" cy="549720"/>
          </a:xfrm>
          <a:prstGeom prst="rect">
            <a:avLst/>
          </a:prstGeom>
          <a:noFill/>
          <a:ln w="15840">
            <a:noFill/>
          </a:ln>
        </p:spPr>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Model Evaluation </a:t>
            </a:r>
            <a:endParaRPr b="0" lang="en-US" sz="2400" spc="-1" strike="noStrike">
              <a:solidFill>
                <a:srgbClr val="ffffff"/>
              </a:solidFill>
              <a:latin typeface="Calibri"/>
            </a:endParaRPr>
          </a:p>
        </p:txBody>
      </p:sp>
      <p:graphicFrame>
        <p:nvGraphicFramePr>
          <p:cNvPr id="642" name="Chart 2"/>
          <p:cNvGraphicFramePr/>
          <p:nvPr/>
        </p:nvGraphicFramePr>
        <p:xfrm>
          <a:off x="1741680" y="2505960"/>
          <a:ext cx="8755560" cy="348984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643" name="TextBox 60"/>
              <p:cNvSpPr txBox="1"/>
              <p:nvPr/>
            </p:nvSpPr>
            <p:spPr>
              <a:xfrm>
                <a:off x="1448640" y="3751560"/>
                <a:ext cx="650880" cy="368640"/>
              </a:xfrm>
              <a:prstGeom prst="rect">
                <a:avLst/>
              </a:prstGeom>
            </p:spPr>
            <p:txBody>
              <a:bodyPr/>
              <a:p>
                <a14:m>
                  <m:oMath xmlns:m="http://schemas.openxmlformats.org/officeDocument/2006/math">
                    <m:r>
                      <m:rPr>
                        <m:lit/>
                        <m:nor/>
                      </m:rPr>
                      <m:t xml:space="preserve">%</m:t>
                    </m:r>
                  </m:oMath>
                </a14:m>
              </a:p>
            </p:txBody>
          </p:sp>
        </mc:Choice>
        <mc:Fallback/>
      </mc:AlternateContent>
      <p:sp>
        <p:nvSpPr>
          <p:cNvPr id="644" name="Straight Arrow Connector 51"/>
          <p:cNvSpPr/>
          <p:nvPr/>
        </p:nvSpPr>
        <p:spPr>
          <a:xfrm>
            <a:off x="1648800" y="259776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5" name="Straight Arrow Connector 52"/>
          <p:cNvSpPr/>
          <p:nvPr/>
        </p:nvSpPr>
        <p:spPr>
          <a:xfrm>
            <a:off x="3713040" y="261144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6" name="Straight Arrow Connector 55"/>
          <p:cNvSpPr/>
          <p:nvPr/>
        </p:nvSpPr>
        <p:spPr>
          <a:xfrm>
            <a:off x="5735880" y="258372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7" name="Straight Arrow Connector 56"/>
          <p:cNvSpPr/>
          <p:nvPr/>
        </p:nvSpPr>
        <p:spPr>
          <a:xfrm>
            <a:off x="7779240" y="2666880"/>
            <a:ext cx="643680" cy="595080"/>
          </a:xfrm>
          <a:custGeom>
            <a:avLst/>
            <a:gdLst/>
            <a:ahLst/>
            <a:rect l="l" t="t" r="r" b="b"/>
            <a:pathLst>
              <a:path w="21600" h="21600">
                <a:moveTo>
                  <a:pt x="0" y="0"/>
                </a:moveTo>
                <a:lnTo>
                  <a:pt x="21600" y="21600"/>
                </a:lnTo>
              </a:path>
            </a:pathLst>
          </a:custGeom>
          <a:noFill/>
          <a:ln cap="rnd">
            <a:solidFill>
              <a:srgbClr val="ff0000"/>
            </a:solidFill>
            <a:round/>
            <a:tailEnd len="med" type="triangle" w="med"/>
          </a:ln>
          <a:effectLst>
            <a:outerShdw blurRad="50760" dir="5400000" dist="38160" rotWithShape="0">
              <a:srgbClr val="000000">
                <a:alpha val="35000"/>
              </a:srgbClr>
            </a:outerShdw>
          </a:effectLst>
        </p:spPr>
        <p:style>
          <a:lnRef idx="3">
            <a:schemeClr val="dk1"/>
          </a:lnRef>
          <a:fillRef idx="0">
            <a:schemeClr val="dk1"/>
          </a:fillRef>
          <a:effectRef idx="2">
            <a:schemeClr val="dk1"/>
          </a:effectRef>
          <a:fontRef idx="minor"/>
        </p:style>
      </p:sp>
      <p:sp>
        <p:nvSpPr>
          <p:cNvPr id="648" name="PlaceHolder 1"/>
          <p:cNvSpPr/>
          <p:nvPr/>
        </p:nvSpPr>
        <p:spPr>
          <a:xfrm>
            <a:off x="474840" y="781200"/>
            <a:ext cx="4452840" cy="496440"/>
          </a:xfrm>
          <a:prstGeom prst="rect">
            <a:avLst/>
          </a:prstGeom>
          <a:noFill/>
          <a:ln w="0">
            <a:noFill/>
          </a:ln>
        </p:spPr>
        <p:style>
          <a:lnRef idx="0"/>
          <a:fillRef idx="0"/>
          <a:effectRef idx="0"/>
          <a:fontRef idx="minor"/>
        </p:style>
        <p:txBody>
          <a:bodyPr anchor="t">
            <a:normAutofit fontScale="78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49" name="PlaceHolder 2"/>
          <p:cNvSpPr>
            <a:spLocks noGrp="1"/>
          </p:cNvSpPr>
          <p:nvPr>
            <p:ph type="sldNum" idx="5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7459FCE7-FE75-43BE-AFB8-62E5CAB2AD78}"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24" dur="indefinite" restart="never" nodeType="tmRoot">
          <p:childTnLst>
            <p:seq>
              <p:cTn id="425" dur="indefinite" nodeType="mainSeq">
                <p:childTnLst>
                  <p:par>
                    <p:cTn id="426" fill="hold">
                      <p:stCondLst>
                        <p:cond delay="indefinite"/>
                      </p:stCondLst>
                      <p:childTnLst>
                        <p:par>
                          <p:cTn id="427" fill="hold">
                            <p:stCondLst>
                              <p:cond delay="0"/>
                            </p:stCondLst>
                            <p:childTnLst>
                              <p:par>
                                <p:cTn id="428" nodeType="clickEffect" fill="hold" presetClass="entr" presetID="2" presetSubtype="4">
                                  <p:stCondLst>
                                    <p:cond delay="0"/>
                                  </p:stCondLst>
                                  <p:childTnLst>
                                    <p:set>
                                      <p:cBhvr>
                                        <p:cTn id="429" dur="1" fill="hold">
                                          <p:stCondLst>
                                            <p:cond delay="0"/>
                                          </p:stCondLst>
                                        </p:cTn>
                                        <p:tgtEl>
                                          <p:spTgt spid="647"/>
                                        </p:tgtEl>
                                        <p:attrNameLst>
                                          <p:attrName>style.visibility</p:attrName>
                                        </p:attrNameLst>
                                      </p:cBhvr>
                                      <p:to>
                                        <p:strVal val="visible"/>
                                      </p:to>
                                    </p:set>
                                    <p:anim calcmode="lin" valueType="num">
                                      <p:cBhvr additive="repl">
                                        <p:cTn id="430" dur="500" fill="hold"/>
                                        <p:tgtEl>
                                          <p:spTgt spid="647"/>
                                        </p:tgtEl>
                                        <p:attrNameLst>
                                          <p:attrName>ppt_x</p:attrName>
                                        </p:attrNameLst>
                                      </p:cBhvr>
                                      <p:tavLst>
                                        <p:tav tm="0">
                                          <p:val>
                                            <p:strVal val="#ppt_x"/>
                                          </p:val>
                                        </p:tav>
                                        <p:tav tm="100000">
                                          <p:val>
                                            <p:strVal val="#ppt_x"/>
                                          </p:val>
                                        </p:tav>
                                      </p:tavLst>
                                    </p:anim>
                                    <p:anim calcmode="lin" valueType="num">
                                      <p:cBhvr additive="repl">
                                        <p:cTn id="431" dur="500" fill="hold"/>
                                        <p:tgtEl>
                                          <p:spTgt spid="647"/>
                                        </p:tgtEl>
                                        <p:attrNameLst>
                                          <p:attrName>ppt_y</p:attrName>
                                        </p:attrNameLst>
                                      </p:cBhvr>
                                      <p:tavLst>
                                        <p:tav tm="0">
                                          <p:val>
                                            <p:strVal val="1+#ppt_h/2"/>
                                          </p:val>
                                        </p:tav>
                                        <p:tav tm="100000">
                                          <p:val>
                                            <p:strVal val="#ppt_y"/>
                                          </p:val>
                                        </p:tav>
                                      </p:tavLst>
                                    </p:anim>
                                  </p:childTnLst>
                                </p:cTn>
                              </p:par>
                              <p:par>
                                <p:cTn id="432" nodeType="withEffect" fill="hold" presetClass="entr" presetID="2" presetSubtype="4">
                                  <p:stCondLst>
                                    <p:cond delay="0"/>
                                  </p:stCondLst>
                                  <p:childTnLst>
                                    <p:set>
                                      <p:cBhvr>
                                        <p:cTn id="433" dur="1" fill="hold">
                                          <p:stCondLst>
                                            <p:cond delay="0"/>
                                          </p:stCondLst>
                                        </p:cTn>
                                        <p:tgtEl>
                                          <p:spTgt spid="646"/>
                                        </p:tgtEl>
                                        <p:attrNameLst>
                                          <p:attrName>style.visibility</p:attrName>
                                        </p:attrNameLst>
                                      </p:cBhvr>
                                      <p:to>
                                        <p:strVal val="visible"/>
                                      </p:to>
                                    </p:set>
                                    <p:anim calcmode="lin" valueType="num">
                                      <p:cBhvr additive="repl">
                                        <p:cTn id="434" dur="500" fill="hold"/>
                                        <p:tgtEl>
                                          <p:spTgt spid="646"/>
                                        </p:tgtEl>
                                        <p:attrNameLst>
                                          <p:attrName>ppt_x</p:attrName>
                                        </p:attrNameLst>
                                      </p:cBhvr>
                                      <p:tavLst>
                                        <p:tav tm="0">
                                          <p:val>
                                            <p:strVal val="#ppt_x"/>
                                          </p:val>
                                        </p:tav>
                                        <p:tav tm="100000">
                                          <p:val>
                                            <p:strVal val="#ppt_x"/>
                                          </p:val>
                                        </p:tav>
                                      </p:tavLst>
                                    </p:anim>
                                    <p:anim calcmode="lin" valueType="num">
                                      <p:cBhvr additive="repl">
                                        <p:cTn id="435" dur="500" fill="hold"/>
                                        <p:tgtEl>
                                          <p:spTgt spid="646"/>
                                        </p:tgtEl>
                                        <p:attrNameLst>
                                          <p:attrName>ppt_y</p:attrName>
                                        </p:attrNameLst>
                                      </p:cBhvr>
                                      <p:tavLst>
                                        <p:tav tm="0">
                                          <p:val>
                                            <p:strVal val="1+#ppt_h/2"/>
                                          </p:val>
                                        </p:tav>
                                        <p:tav tm="100000">
                                          <p:val>
                                            <p:strVal val="#ppt_y"/>
                                          </p:val>
                                        </p:tav>
                                      </p:tavLst>
                                    </p:anim>
                                  </p:childTnLst>
                                </p:cTn>
                              </p:par>
                              <p:par>
                                <p:cTn id="436" nodeType="withEffect" fill="hold" presetClass="entr" presetID="2" presetSubtype="4">
                                  <p:stCondLst>
                                    <p:cond delay="0"/>
                                  </p:stCondLst>
                                  <p:childTnLst>
                                    <p:set>
                                      <p:cBhvr>
                                        <p:cTn id="437" dur="1" fill="hold">
                                          <p:stCondLst>
                                            <p:cond delay="0"/>
                                          </p:stCondLst>
                                        </p:cTn>
                                        <p:tgtEl>
                                          <p:spTgt spid="645"/>
                                        </p:tgtEl>
                                        <p:attrNameLst>
                                          <p:attrName>style.visibility</p:attrName>
                                        </p:attrNameLst>
                                      </p:cBhvr>
                                      <p:to>
                                        <p:strVal val="visible"/>
                                      </p:to>
                                    </p:set>
                                    <p:anim calcmode="lin" valueType="num">
                                      <p:cBhvr additive="repl">
                                        <p:cTn id="438" dur="500" fill="hold"/>
                                        <p:tgtEl>
                                          <p:spTgt spid="645"/>
                                        </p:tgtEl>
                                        <p:attrNameLst>
                                          <p:attrName>ppt_x</p:attrName>
                                        </p:attrNameLst>
                                      </p:cBhvr>
                                      <p:tavLst>
                                        <p:tav tm="0">
                                          <p:val>
                                            <p:strVal val="#ppt_x"/>
                                          </p:val>
                                        </p:tav>
                                        <p:tav tm="100000">
                                          <p:val>
                                            <p:strVal val="#ppt_x"/>
                                          </p:val>
                                        </p:tav>
                                      </p:tavLst>
                                    </p:anim>
                                    <p:anim calcmode="lin" valueType="num">
                                      <p:cBhvr additive="repl">
                                        <p:cTn id="439" dur="500" fill="hold"/>
                                        <p:tgtEl>
                                          <p:spTgt spid="645"/>
                                        </p:tgtEl>
                                        <p:attrNameLst>
                                          <p:attrName>ppt_y</p:attrName>
                                        </p:attrNameLst>
                                      </p:cBhvr>
                                      <p:tavLst>
                                        <p:tav tm="0">
                                          <p:val>
                                            <p:strVal val="1+#ppt_h/2"/>
                                          </p:val>
                                        </p:tav>
                                        <p:tav tm="100000">
                                          <p:val>
                                            <p:strVal val="#ppt_y"/>
                                          </p:val>
                                        </p:tav>
                                      </p:tavLst>
                                    </p:anim>
                                  </p:childTnLst>
                                </p:cTn>
                              </p:par>
                              <p:par>
                                <p:cTn id="440" nodeType="withEffect" fill="hold" presetClass="entr" presetID="2" presetSubtype="4">
                                  <p:stCondLst>
                                    <p:cond delay="0"/>
                                  </p:stCondLst>
                                  <p:childTnLst>
                                    <p:set>
                                      <p:cBhvr>
                                        <p:cTn id="441" dur="1" fill="hold">
                                          <p:stCondLst>
                                            <p:cond delay="0"/>
                                          </p:stCondLst>
                                        </p:cTn>
                                        <p:tgtEl>
                                          <p:spTgt spid="644"/>
                                        </p:tgtEl>
                                        <p:attrNameLst>
                                          <p:attrName>style.visibility</p:attrName>
                                        </p:attrNameLst>
                                      </p:cBhvr>
                                      <p:to>
                                        <p:strVal val="visible"/>
                                      </p:to>
                                    </p:set>
                                    <p:anim calcmode="lin" valueType="num">
                                      <p:cBhvr additive="repl">
                                        <p:cTn id="442" dur="500" fill="hold"/>
                                        <p:tgtEl>
                                          <p:spTgt spid="644"/>
                                        </p:tgtEl>
                                        <p:attrNameLst>
                                          <p:attrName>ppt_x</p:attrName>
                                        </p:attrNameLst>
                                      </p:cBhvr>
                                      <p:tavLst>
                                        <p:tav tm="0">
                                          <p:val>
                                            <p:strVal val="#ppt_x"/>
                                          </p:val>
                                        </p:tav>
                                        <p:tav tm="100000">
                                          <p:val>
                                            <p:strVal val="#ppt_x"/>
                                          </p:val>
                                        </p:tav>
                                      </p:tavLst>
                                    </p:anim>
                                    <p:anim calcmode="lin" valueType="num">
                                      <p:cBhvr additive="repl">
                                        <p:cTn id="443" dur="500" fill="hold"/>
                                        <p:tgtEl>
                                          <p:spTgt spid="6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Rectangle 5"/>
          <p:cNvSpPr/>
          <p:nvPr/>
        </p:nvSpPr>
        <p:spPr>
          <a:xfrm>
            <a:off x="1719360" y="2486520"/>
            <a:ext cx="9114120" cy="3641400"/>
          </a:xfrm>
          <a:prstGeom prst="rect">
            <a:avLst/>
          </a:prstGeom>
          <a:solidFill>
            <a:schemeClr val="tx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graphicFrame>
        <p:nvGraphicFramePr>
          <p:cNvPr id="651" name="Chart 1"/>
          <p:cNvGraphicFramePr/>
          <p:nvPr/>
        </p:nvGraphicFramePr>
        <p:xfrm>
          <a:off x="1900080" y="2585160"/>
          <a:ext cx="8755560" cy="348984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652" name="TextBox 61"/>
              <p:cNvSpPr txBox="1"/>
              <p:nvPr/>
            </p:nvSpPr>
            <p:spPr>
              <a:xfrm rot="16200000">
                <a:off x="1310040" y="3663360"/>
                <a:ext cx="650880" cy="368640"/>
              </a:xfrm>
              <a:prstGeom prst="rect">
                <a:avLst/>
              </a:prstGeom>
            </p:spPr>
            <p:txBody>
              <a:bodyPr/>
              <a:p>
                <a14:m>
                  <m:oMath xmlns:m="http://schemas.openxmlformats.org/officeDocument/2006/math">
                    <m:sSup>
                      <m:e>
                        <m:r>
                          <m:t xml:space="preserve">10</m:t>
                        </m:r>
                      </m:e>
                      <m:sup>
                        <m:r>
                          <m:t xml:space="preserve">6</m:t>
                        </m:r>
                      </m:sup>
                    </m:sSup>
                  </m:oMath>
                </a14:m>
              </a:p>
            </p:txBody>
          </p:sp>
        </mc:Choice>
        <mc:Fallback/>
      </mc:AlternateContent>
      <p:sp>
        <p:nvSpPr>
          <p:cNvPr id="653" name="Speech Bubble: Oval 2"/>
          <p:cNvSpPr/>
          <p:nvPr/>
        </p:nvSpPr>
        <p:spPr>
          <a:xfrm flipH="1">
            <a:off x="319680" y="3433320"/>
            <a:ext cx="2399400" cy="827640"/>
          </a:xfrm>
          <a:prstGeom prst="wedgeEllipseCallout">
            <a:avLst>
              <a:gd name="adj1" fmla="val -60022"/>
              <a:gd name="adj2" fmla="val 143027"/>
            </a:avLst>
          </a:prstGeom>
          <a:solidFill>
            <a:srgbClr val="ffc000"/>
          </a:solidFill>
          <a:ln cap="rnd">
            <a:solidFill>
              <a:srgbClr val="bc8e00"/>
            </a:solidFill>
            <a:round/>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rPr>
              <a:t>Proposed Method (150K)</a:t>
            </a:r>
            <a:endParaRPr b="0" lang="en-US" sz="1800" spc="-1" strike="noStrike">
              <a:latin typeface="Arial"/>
            </a:endParaRPr>
          </a:p>
        </p:txBody>
      </p:sp>
      <p:sp>
        <p:nvSpPr>
          <p:cNvPr id="654" name="PlaceHolder 2"/>
          <p:cNvSpPr/>
          <p:nvPr/>
        </p:nvSpPr>
        <p:spPr>
          <a:xfrm>
            <a:off x="474840" y="1487880"/>
            <a:ext cx="2400480" cy="450720"/>
          </a:xfrm>
          <a:prstGeom prst="rect">
            <a:avLst/>
          </a:prstGeom>
          <a:noFill/>
          <a:ln w="15840">
            <a:noFill/>
          </a:ln>
        </p:spPr>
        <p:style>
          <a:lnRef idx="0"/>
          <a:fillRef idx="0"/>
          <a:effectRef idx="0"/>
          <a:fontRef idx="minor"/>
        </p:style>
        <p:txBody>
          <a:bodyPr anchor="t">
            <a:noAutofit/>
          </a:bodyPr>
          <a:p>
            <a:pPr marL="285840" indent="-285840">
              <a:lnSpc>
                <a:spcPct val="120000"/>
              </a:lnSpc>
              <a:spcBef>
                <a:spcPts val="1001"/>
              </a:spcBef>
              <a:spcAft>
                <a:spcPts val="1001"/>
              </a:spcAft>
              <a:buNone/>
              <a:tabLst>
                <a:tab algn="l" pos="0"/>
              </a:tabLst>
            </a:pPr>
            <a:r>
              <a:rPr b="0" lang="en-US" sz="2400" spc="-1" strike="noStrike">
                <a:solidFill>
                  <a:srgbClr val="ffffff"/>
                </a:solidFill>
                <a:latin typeface="Gill Sans MT"/>
              </a:rPr>
              <a:t>Model Evaluation </a:t>
            </a:r>
            <a:endParaRPr b="0" lang="en-US" sz="2400" spc="-1" strike="noStrike">
              <a:latin typeface="Arial"/>
            </a:endParaRPr>
          </a:p>
        </p:txBody>
      </p:sp>
      <p:sp>
        <p:nvSpPr>
          <p:cNvPr id="655" name="PlaceHolder 1"/>
          <p:cNvSpPr/>
          <p:nvPr/>
        </p:nvSpPr>
        <p:spPr>
          <a:xfrm>
            <a:off x="474840" y="781200"/>
            <a:ext cx="4452840" cy="496440"/>
          </a:xfrm>
          <a:prstGeom prst="rect">
            <a:avLst/>
          </a:prstGeom>
          <a:noFill/>
          <a:ln w="0">
            <a:noFill/>
          </a:ln>
        </p:spPr>
        <p:style>
          <a:lnRef idx="0"/>
          <a:fillRef idx="0"/>
          <a:effectRef idx="0"/>
          <a:fontRef idx="minor"/>
        </p:style>
        <p:txBody>
          <a:bodyPr anchor="t">
            <a:normAutofit fontScale="78000"/>
          </a:bodyPr>
          <a:p>
            <a:pPr>
              <a:lnSpc>
                <a:spcPct val="90000"/>
              </a:lnSpc>
              <a:buNone/>
            </a:pPr>
            <a:r>
              <a:rPr b="0" lang="en-US" sz="3200" spc="-1" strike="noStrike" cap="all">
                <a:solidFill>
                  <a:srgbClr val="ffffff"/>
                </a:solidFill>
                <a:latin typeface="Gill Sans MT"/>
              </a:rPr>
              <a:t>EXPERIMENTAL RESULTS I </a:t>
            </a:r>
            <a:endParaRPr b="0" lang="en-US" sz="3200" spc="-1" strike="noStrike">
              <a:latin typeface="Arial"/>
            </a:endParaRPr>
          </a:p>
        </p:txBody>
      </p:sp>
      <p:sp>
        <p:nvSpPr>
          <p:cNvPr id="656" name="PlaceHolder 1"/>
          <p:cNvSpPr>
            <a:spLocks noGrp="1"/>
          </p:cNvSpPr>
          <p:nvPr>
            <p:ph type="sldNum" idx="5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BBEC57C-C666-4268-B159-66DC16CE2F4D}"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44" dur="indefinite" restart="never" nodeType="tmRoot">
          <p:childTnLst>
            <p:seq>
              <p:cTn id="445" dur="indefinite" nodeType="mainSeq">
                <p:childTnLst>
                  <p:par>
                    <p:cTn id="446" fill="hold">
                      <p:stCondLst>
                        <p:cond delay="indefinite"/>
                      </p:stCondLst>
                      <p:childTnLst>
                        <p:par>
                          <p:cTn id="447" fill="hold">
                            <p:stCondLst>
                              <p:cond delay="0"/>
                            </p:stCondLst>
                            <p:childTnLst>
                              <p:par>
                                <p:cTn id="448" nodeType="clickEffect" fill="hold" presetClass="entr" presetID="2" presetSubtype="4">
                                  <p:stCondLst>
                                    <p:cond delay="0"/>
                                  </p:stCondLst>
                                  <p:childTnLst>
                                    <p:set>
                                      <p:cBhvr>
                                        <p:cTn id="449" dur="1" fill="hold">
                                          <p:stCondLst>
                                            <p:cond delay="0"/>
                                          </p:stCondLst>
                                        </p:cTn>
                                        <p:tgtEl>
                                          <p:spTgt spid="653"/>
                                        </p:tgtEl>
                                        <p:attrNameLst>
                                          <p:attrName>style.visibility</p:attrName>
                                        </p:attrNameLst>
                                      </p:cBhvr>
                                      <p:to>
                                        <p:strVal val="visible"/>
                                      </p:to>
                                    </p:set>
                                    <p:anim calcmode="lin" valueType="num">
                                      <p:cBhvr additive="repl">
                                        <p:cTn id="450" dur="500" fill="hold"/>
                                        <p:tgtEl>
                                          <p:spTgt spid="653"/>
                                        </p:tgtEl>
                                        <p:attrNameLst>
                                          <p:attrName>ppt_x</p:attrName>
                                        </p:attrNameLst>
                                      </p:cBhvr>
                                      <p:tavLst>
                                        <p:tav tm="0">
                                          <p:val>
                                            <p:strVal val="#ppt_x"/>
                                          </p:val>
                                        </p:tav>
                                        <p:tav tm="100000">
                                          <p:val>
                                            <p:strVal val="#ppt_x"/>
                                          </p:val>
                                        </p:tav>
                                      </p:tavLst>
                                    </p:anim>
                                    <p:anim calcmode="lin" valueType="num">
                                      <p:cBhvr additive="repl">
                                        <p:cTn id="451" dur="500" fill="hold"/>
                                        <p:tgtEl>
                                          <p:spTgt spid="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7" name="Picture 196" descr=""/>
          <p:cNvPicPr/>
          <p:nvPr/>
        </p:nvPicPr>
        <p:blipFill>
          <a:blip r:embed="rId1"/>
          <a:stretch/>
        </p:blipFill>
        <p:spPr>
          <a:xfrm>
            <a:off x="0" y="0"/>
            <a:ext cx="12188520" cy="6855840"/>
          </a:xfrm>
          <a:prstGeom prst="rect">
            <a:avLst/>
          </a:prstGeom>
          <a:ln w="0">
            <a:noFill/>
          </a:ln>
        </p:spPr>
      </p:pic>
      <p:sp>
        <p:nvSpPr>
          <p:cNvPr id="658"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59"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660"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661"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662" name="Arrow: Right 3"/>
          <p:cNvSpPr/>
          <p:nvPr/>
        </p:nvSpPr>
        <p:spPr>
          <a:xfrm rot="10800000">
            <a:off x="8620560" y="433296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63" name="PlaceHolder 3"/>
          <p:cNvSpPr>
            <a:spLocks noGrp="1"/>
          </p:cNvSpPr>
          <p:nvPr>
            <p:ph type="sldNum" idx="5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8A4FE855-6CBB-4454-9977-0A0393B46986}"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2" dur="indefinite" restart="never" nodeType="tmRoot">
          <p:childTnLst>
            <p:seq>
              <p:cTn id="453" dur="indefinite" nodeType="mainSeq">
                <p:childTnLst>
                  <p:par>
                    <p:cTn id="454" fill="hold">
                      <p:stCondLst>
                        <p:cond delay="indefinite"/>
                      </p:stCondLst>
                      <p:childTnLst>
                        <p:par>
                          <p:cTn id="455" fill="hold">
                            <p:stCondLst>
                              <p:cond delay="0"/>
                            </p:stCondLst>
                            <p:childTnLst>
                              <p:par>
                                <p:cTn id="456" nodeType="clickEffect" fill="hold" presetClass="entr" presetID="10">
                                  <p:stCondLst>
                                    <p:cond delay="0"/>
                                  </p:stCondLst>
                                  <p:childTnLst>
                                    <p:set>
                                      <p:cBhvr>
                                        <p:cTn id="457" dur="1" fill="hold">
                                          <p:stCondLst>
                                            <p:cond delay="0"/>
                                          </p:stCondLst>
                                        </p:cTn>
                                        <p:tgtEl>
                                          <p:spTgt spid="662"/>
                                        </p:tgtEl>
                                        <p:attrNameLst>
                                          <p:attrName>style.visibility</p:attrName>
                                        </p:attrNameLst>
                                      </p:cBhvr>
                                      <p:to>
                                        <p:strVal val="visible"/>
                                      </p:to>
                                    </p:set>
                                    <p:animEffect filter="fade" transition="in">
                                      <p:cBhvr additive="repl">
                                        <p:cTn id="458" dur="5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64" name="Picture 244" descr=""/>
          <p:cNvPicPr/>
          <p:nvPr/>
        </p:nvPicPr>
        <p:blipFill>
          <a:blip r:embed="rId2"/>
          <a:stretch/>
        </p:blipFill>
        <p:spPr>
          <a:xfrm>
            <a:off x="0" y="0"/>
            <a:ext cx="12188520" cy="6855840"/>
          </a:xfrm>
          <a:prstGeom prst="rect">
            <a:avLst/>
          </a:prstGeom>
          <a:ln w="0">
            <a:noFill/>
          </a:ln>
        </p:spPr>
      </p:pic>
      <p:sp>
        <p:nvSpPr>
          <p:cNvPr id="665" name="Rounded Rectangle 30"/>
          <p:cNvSpPr/>
          <p:nvPr/>
        </p:nvSpPr>
        <p:spPr>
          <a:xfrm>
            <a:off x="660600" y="639000"/>
            <a:ext cx="3398040" cy="5574960"/>
          </a:xfrm>
          <a:prstGeom prst="roundRect">
            <a:avLst>
              <a:gd name="adj" fmla="val 5442"/>
            </a:avLst>
          </a:prstGeom>
          <a:solidFill>
            <a:schemeClr val="tx1"/>
          </a:solidFill>
          <a:ln cap="sq" w="50800">
            <a:solidFill>
              <a:srgbClr val="ffffff"/>
            </a:solidFill>
            <a:miter/>
          </a:ln>
          <a:effectLst>
            <a:outerShdw algn="tl" blurRad="254160" rotWithShape="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666" name="Picture 9"/>
          <p:cNvSpPr/>
          <p:nvPr/>
        </p:nvSpPr>
        <p:spPr>
          <a:xfrm>
            <a:off x="1037520" y="732960"/>
            <a:ext cx="2636280" cy="2636280"/>
          </a:xfrm>
          <a:prstGeom prst="roundRect">
            <a:avLst>
              <a:gd name="adj" fmla="val 5170"/>
            </a:avLst>
          </a:prstGeom>
          <a:blipFill rotWithShape="0">
            <a:blip r:embed="rId3"/>
            <a:srcRect/>
            <a:stretch/>
          </a:blipFill>
          <a:ln w="50800">
            <a:noFill/>
          </a:ln>
        </p:spPr>
        <p:style>
          <a:lnRef idx="0"/>
          <a:fillRef idx="0"/>
          <a:effectRef idx="0"/>
          <a:fontRef idx="minor"/>
        </p:style>
      </p:sp>
      <p:sp>
        <p:nvSpPr>
          <p:cNvPr id="667" name="Picture 8"/>
          <p:cNvSpPr/>
          <p:nvPr/>
        </p:nvSpPr>
        <p:spPr>
          <a:xfrm>
            <a:off x="1037520" y="3484080"/>
            <a:ext cx="2636280" cy="2636280"/>
          </a:xfrm>
          <a:prstGeom prst="roundRect">
            <a:avLst>
              <a:gd name="adj" fmla="val 5170"/>
            </a:avLst>
          </a:prstGeom>
          <a:blipFill rotWithShape="0">
            <a:blip r:embed="rId4"/>
            <a:srcRect/>
            <a:stretch/>
          </a:blipFill>
          <a:ln w="50800">
            <a:noFill/>
          </a:ln>
        </p:spPr>
        <p:style>
          <a:lnRef idx="0"/>
          <a:fillRef idx="0"/>
          <a:effectRef idx="0"/>
          <a:fontRef idx="minor"/>
        </p:style>
      </p:sp>
      <p:sp>
        <p:nvSpPr>
          <p:cNvPr id="668" name="Content Placeholder 6"/>
          <p:cNvSpPr/>
          <p:nvPr/>
        </p:nvSpPr>
        <p:spPr>
          <a:xfrm>
            <a:off x="4478760" y="1586880"/>
            <a:ext cx="5897520" cy="3387600"/>
          </a:xfrm>
          <a:prstGeom prst="rect">
            <a:avLst/>
          </a:prstGeom>
          <a:noFill/>
          <a:ln w="0">
            <a:noFill/>
          </a:ln>
        </p:spPr>
        <p:style>
          <a:lnRef idx="0"/>
          <a:fillRef idx="0"/>
          <a:effectRef idx="0"/>
          <a:fontRef idx="minor"/>
        </p:style>
        <p:txBody>
          <a:bodyPr anchor="ctr">
            <a:normAutofit/>
          </a:bodyPr>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Pneumonia scale change from one sample to other.</a:t>
            </a:r>
            <a:endParaRPr b="0" lang="en-US" sz="2400" spc="-1" strike="noStrike">
              <a:latin typeface="Arial"/>
            </a:endParaRPr>
          </a:p>
        </p:txBody>
      </p:sp>
      <p:sp>
        <p:nvSpPr>
          <p:cNvPr id="669" name="PlaceHolder 1"/>
          <p:cNvSpPr/>
          <p:nvPr/>
        </p:nvSpPr>
        <p:spPr>
          <a:xfrm>
            <a:off x="4483440" y="772200"/>
            <a:ext cx="63151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Objective of Proposal II </a:t>
            </a:r>
            <a:endParaRPr b="0" lang="en-US" sz="3200" spc="-1" strike="noStrike">
              <a:latin typeface="Arial"/>
            </a:endParaRPr>
          </a:p>
        </p:txBody>
      </p:sp>
      <p:sp>
        <p:nvSpPr>
          <p:cNvPr id="670" name="PlaceHolder 1"/>
          <p:cNvSpPr>
            <a:spLocks noGrp="1"/>
          </p:cNvSpPr>
          <p:nvPr>
            <p:ph type="sldNum" idx="56"/>
          </p:nvPr>
        </p:nvSpPr>
        <p:spPr>
          <a:xfrm>
            <a:off x="11643840" y="64735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A74AE78-1F6C-48D8-9654-39B6F5AE3A02}"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fill="hold">
                      <p:stCondLst>
                        <p:cond delay="indefinite"/>
                      </p:stCondLst>
                      <p:childTnLst>
                        <p:par>
                          <p:cTn id="462" fill="hold">
                            <p:stCondLst>
                              <p:cond delay="0"/>
                            </p:stCondLst>
                            <p:childTnLst>
                              <p:par>
                                <p:cTn id="463" nodeType="clickEffect" fill="hold" presetClass="entr" presetID="10">
                                  <p:stCondLst>
                                    <p:cond delay="0"/>
                                  </p:stCondLst>
                                  <p:childTnLst>
                                    <p:set>
                                      <p:cBhvr>
                                        <p:cTn id="464" dur="1" fill="hold">
                                          <p:stCondLst>
                                            <p:cond delay="0"/>
                                          </p:stCondLst>
                                        </p:cTn>
                                        <p:tgtEl>
                                          <p:spTgt spid="668">
                                            <p:txEl>
                                              <p:pRg st="0" end="0"/>
                                            </p:txEl>
                                          </p:spTgt>
                                        </p:tgtEl>
                                        <p:attrNameLst>
                                          <p:attrName>style.visibility</p:attrName>
                                        </p:attrNameLst>
                                      </p:cBhvr>
                                      <p:to>
                                        <p:strVal val="visible"/>
                                      </p:to>
                                    </p:set>
                                    <p:animEffect filter="fade" transition="in">
                                      <p:cBhvr additive="repl">
                                        <p:cTn id="465" dur="500"/>
                                        <p:tgtEl>
                                          <p:spTgt spid="668">
                                            <p:txEl>
                                              <p:pRg st="0" end="0"/>
                                            </p:txEl>
                                          </p:spTgt>
                                        </p:tgtEl>
                                      </p:cBhvr>
                                    </p:animEffect>
                                  </p:childTnLst>
                                </p:cTn>
                              </p:par>
                            </p:childTnLst>
                          </p:cTn>
                        </p:par>
                      </p:childTnLst>
                    </p:cTn>
                  </p:par>
                  <p:par>
                    <p:cTn id="466" fill="hold">
                      <p:stCondLst>
                        <p:cond delay="indefinite"/>
                      </p:stCondLst>
                      <p:childTnLst>
                        <p:par>
                          <p:cTn id="467" fill="hold">
                            <p:stCondLst>
                              <p:cond delay="0"/>
                            </p:stCondLst>
                            <p:childTnLst>
                              <p:par>
                                <p:cTn id="468" nodeType="clickEffect" fill="hold" presetClass="entr" presetID="2" presetSubtype="4">
                                  <p:stCondLst>
                                    <p:cond delay="0"/>
                                  </p:stCondLst>
                                  <p:childTnLst>
                                    <p:set>
                                      <p:cBhvr>
                                        <p:cTn id="469" dur="1" fill="hold">
                                          <p:stCondLst>
                                            <p:cond delay="0"/>
                                          </p:stCondLst>
                                        </p:cTn>
                                        <p:tgtEl>
                                          <p:spTgt spid="667"/>
                                        </p:tgtEl>
                                        <p:attrNameLst>
                                          <p:attrName>style.visibility</p:attrName>
                                        </p:attrNameLst>
                                      </p:cBhvr>
                                      <p:to>
                                        <p:strVal val="visible"/>
                                      </p:to>
                                    </p:set>
                                    <p:anim calcmode="lin" valueType="num">
                                      <p:cBhvr additive="repl">
                                        <p:cTn id="470" dur="500" fill="hold"/>
                                        <p:tgtEl>
                                          <p:spTgt spid="667"/>
                                        </p:tgtEl>
                                        <p:attrNameLst>
                                          <p:attrName>ppt_x</p:attrName>
                                        </p:attrNameLst>
                                      </p:cBhvr>
                                      <p:tavLst>
                                        <p:tav tm="0">
                                          <p:val>
                                            <p:strVal val="#ppt_x"/>
                                          </p:val>
                                        </p:tav>
                                        <p:tav tm="100000">
                                          <p:val>
                                            <p:strVal val="#ppt_x"/>
                                          </p:val>
                                        </p:tav>
                                      </p:tavLst>
                                    </p:anim>
                                    <p:anim calcmode="lin" valueType="num">
                                      <p:cBhvr additive="repl">
                                        <p:cTn id="471" dur="500" fill="hold"/>
                                        <p:tgtEl>
                                          <p:spTgt spid="667"/>
                                        </p:tgtEl>
                                        <p:attrNameLst>
                                          <p:attrName>ppt_y</p:attrName>
                                        </p:attrNameLst>
                                      </p:cBhvr>
                                      <p:tavLst>
                                        <p:tav tm="0">
                                          <p:val>
                                            <p:strVal val="1+#ppt_h/2"/>
                                          </p:val>
                                        </p:tav>
                                        <p:tav tm="100000">
                                          <p:val>
                                            <p:strVal val="#ppt_y"/>
                                          </p:val>
                                        </p:tav>
                                      </p:tavLst>
                                    </p:anim>
                                  </p:childTnLst>
                                </p:cTn>
                              </p:par>
                            </p:childTnLst>
                          </p:cTn>
                        </p:par>
                      </p:childTnLst>
                    </p:cTn>
                  </p:par>
                  <p:par>
                    <p:cTn id="472" fill="hold">
                      <p:stCondLst>
                        <p:cond delay="indefinite"/>
                      </p:stCondLst>
                      <p:childTnLst>
                        <p:par>
                          <p:cTn id="473" fill="hold">
                            <p:stCondLst>
                              <p:cond delay="0"/>
                            </p:stCondLst>
                            <p:childTnLst>
                              <p:par>
                                <p:cTn id="474" nodeType="clickEffect" fill="hold" presetClass="entr" presetID="2" presetSubtype="4">
                                  <p:stCondLst>
                                    <p:cond delay="0"/>
                                  </p:stCondLst>
                                  <p:childTnLst>
                                    <p:set>
                                      <p:cBhvr>
                                        <p:cTn id="475" dur="1" fill="hold">
                                          <p:stCondLst>
                                            <p:cond delay="0"/>
                                          </p:stCondLst>
                                        </p:cTn>
                                        <p:tgtEl>
                                          <p:spTgt spid="666"/>
                                        </p:tgtEl>
                                        <p:attrNameLst>
                                          <p:attrName>style.visibility</p:attrName>
                                        </p:attrNameLst>
                                      </p:cBhvr>
                                      <p:to>
                                        <p:strVal val="visible"/>
                                      </p:to>
                                    </p:set>
                                    <p:anim calcmode="lin" valueType="num">
                                      <p:cBhvr additive="repl">
                                        <p:cTn id="476" dur="500" fill="hold"/>
                                        <p:tgtEl>
                                          <p:spTgt spid="666"/>
                                        </p:tgtEl>
                                        <p:attrNameLst>
                                          <p:attrName>ppt_x</p:attrName>
                                        </p:attrNameLst>
                                      </p:cBhvr>
                                      <p:tavLst>
                                        <p:tav tm="0">
                                          <p:val>
                                            <p:strVal val="#ppt_x"/>
                                          </p:val>
                                        </p:tav>
                                        <p:tav tm="100000">
                                          <p:val>
                                            <p:strVal val="#ppt_x"/>
                                          </p:val>
                                        </p:tav>
                                      </p:tavLst>
                                    </p:anim>
                                    <p:anim calcmode="lin" valueType="num">
                                      <p:cBhvr additive="repl">
                                        <p:cTn id="477" dur="500" fill="hold"/>
                                        <p:tgtEl>
                                          <p:spTgt spid="6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71" name="Picture 263" descr=""/>
          <p:cNvPicPr/>
          <p:nvPr/>
        </p:nvPicPr>
        <p:blipFill>
          <a:blip r:embed="rId2"/>
          <a:stretch/>
        </p:blipFill>
        <p:spPr>
          <a:xfrm>
            <a:off x="0" y="0"/>
            <a:ext cx="12188520" cy="6855840"/>
          </a:xfrm>
          <a:prstGeom prst="rect">
            <a:avLst/>
          </a:prstGeom>
          <a:ln w="0">
            <a:noFill/>
          </a:ln>
        </p:spPr>
      </p:pic>
      <p:sp>
        <p:nvSpPr>
          <p:cNvPr id="672" name="PlaceHolder 1"/>
          <p:cNvSpPr>
            <a:spLocks noGrp="1"/>
          </p:cNvSpPr>
          <p:nvPr>
            <p:ph/>
          </p:nvPr>
        </p:nvSpPr>
        <p:spPr>
          <a:xfrm>
            <a:off x="761400" y="1034640"/>
            <a:ext cx="3829320" cy="440640"/>
          </a:xfrm>
          <a:prstGeom prst="rect">
            <a:avLst/>
          </a:prstGeom>
          <a:noFill/>
          <a:ln w="0">
            <a:noFill/>
          </a:ln>
        </p:spPr>
        <p:txBody>
          <a:bodyPr anchor="t">
            <a:normAutofit/>
          </a:bodyPr>
          <a:p>
            <a:pPr algn="ctr">
              <a:lnSpc>
                <a:spcPct val="100000"/>
              </a:lnSpc>
              <a:spcAft>
                <a:spcPts val="1001"/>
              </a:spcAft>
              <a:buNone/>
              <a:tabLst>
                <a:tab algn="l" pos="0"/>
              </a:tabLst>
            </a:pPr>
            <a:r>
              <a:rPr b="0" lang="en-US" sz="1800" spc="-1" strike="noStrike" cap="all">
                <a:solidFill>
                  <a:srgbClr val="ffffff"/>
                </a:solidFill>
                <a:latin typeface="Calibri"/>
              </a:rPr>
              <a:t>Spatial Pyramid Pooling Network</a:t>
            </a:r>
            <a:endParaRPr b="0" lang="en-US" sz="1800" spc="-1" strike="noStrike">
              <a:solidFill>
                <a:srgbClr val="ffffff"/>
              </a:solidFill>
              <a:latin typeface="Calibri"/>
            </a:endParaRPr>
          </a:p>
        </p:txBody>
      </p:sp>
      <p:sp>
        <p:nvSpPr>
          <p:cNvPr id="673" name="Picture 6"/>
          <p:cNvSpPr/>
          <p:nvPr/>
        </p:nvSpPr>
        <p:spPr>
          <a:xfrm>
            <a:off x="2080440" y="1713240"/>
            <a:ext cx="7710480" cy="410616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74" name="TextBox 1"/>
          <p:cNvSpPr/>
          <p:nvPr/>
        </p:nvSpPr>
        <p:spPr>
          <a:xfrm>
            <a:off x="457200" y="6161400"/>
            <a:ext cx="1146240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He, Kaiming, et al. "Spatial pyramid pooling in deep convolutional networks for visual recognition."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37.9 (2015)</a:t>
            </a:r>
            <a:endParaRPr b="0" lang="en-US" sz="1400" spc="-1" strike="noStrike">
              <a:latin typeface="Arial"/>
            </a:endParaRPr>
          </a:p>
        </p:txBody>
      </p:sp>
      <p:sp>
        <p:nvSpPr>
          <p:cNvPr id="675" name="PlaceHolder 1"/>
          <p:cNvSpPr/>
          <p:nvPr/>
        </p:nvSpPr>
        <p:spPr>
          <a:xfrm>
            <a:off x="99360" y="28260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
        <p:nvSpPr>
          <p:cNvPr id="676" name="PlaceHolder 2"/>
          <p:cNvSpPr>
            <a:spLocks noGrp="1"/>
          </p:cNvSpPr>
          <p:nvPr>
            <p:ph type="sldNum" idx="5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A0EE71E4-2F59-4E01-8998-55D18F74C500}"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78" dur="indefinite" restart="never" nodeType="tmRoot">
          <p:childTnLst>
            <p:seq>
              <p:cTn id="479" dur="indefinite" nodeType="mainSeq">
                <p:childTnLst>
                  <p:par>
                    <p:cTn id="480" fill="hold">
                      <p:stCondLst>
                        <p:cond delay="indefinite"/>
                      </p:stCondLst>
                      <p:childTnLst>
                        <p:par>
                          <p:cTn id="481" fill="hold">
                            <p:stCondLst>
                              <p:cond delay="0"/>
                            </p:stCondLst>
                            <p:childTnLst>
                              <p:par>
                                <p:cTn id="482" nodeType="clickEffect" fill="hold" presetClass="entr" presetID="2" presetSubtype="4">
                                  <p:stCondLst>
                                    <p:cond delay="0"/>
                                  </p:stCondLst>
                                  <p:childTnLst>
                                    <p:set>
                                      <p:cBhvr>
                                        <p:cTn id="483" dur="1" fill="hold">
                                          <p:stCondLst>
                                            <p:cond delay="0"/>
                                          </p:stCondLst>
                                        </p:cTn>
                                        <p:tgtEl>
                                          <p:spTgt spid="673"/>
                                        </p:tgtEl>
                                        <p:attrNameLst>
                                          <p:attrName>style.visibility</p:attrName>
                                        </p:attrNameLst>
                                      </p:cBhvr>
                                      <p:to>
                                        <p:strVal val="visible"/>
                                      </p:to>
                                    </p:set>
                                    <p:anim calcmode="lin" valueType="num">
                                      <p:cBhvr additive="repl">
                                        <p:cTn id="484" dur="500" fill="hold"/>
                                        <p:tgtEl>
                                          <p:spTgt spid="673"/>
                                        </p:tgtEl>
                                        <p:attrNameLst>
                                          <p:attrName>ppt_x</p:attrName>
                                        </p:attrNameLst>
                                      </p:cBhvr>
                                      <p:tavLst>
                                        <p:tav tm="0">
                                          <p:val>
                                            <p:strVal val="#ppt_x"/>
                                          </p:val>
                                        </p:tav>
                                        <p:tav tm="100000">
                                          <p:val>
                                            <p:strVal val="#ppt_x"/>
                                          </p:val>
                                        </p:tav>
                                      </p:tavLst>
                                    </p:anim>
                                    <p:anim calcmode="lin" valueType="num">
                                      <p:cBhvr additive="repl">
                                        <p:cTn id="485" dur="500" fill="hold"/>
                                        <p:tgtEl>
                                          <p:spTgt spid="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77" name="Picture 266" descr=""/>
          <p:cNvPicPr/>
          <p:nvPr/>
        </p:nvPicPr>
        <p:blipFill>
          <a:blip r:embed="rId2"/>
          <a:stretch/>
        </p:blipFill>
        <p:spPr>
          <a:xfrm>
            <a:off x="0" y="0"/>
            <a:ext cx="12188520" cy="6855840"/>
          </a:xfrm>
          <a:prstGeom prst="rect">
            <a:avLst/>
          </a:prstGeom>
          <a:ln w="0">
            <a:noFill/>
          </a:ln>
        </p:spPr>
      </p:pic>
      <p:sp>
        <p:nvSpPr>
          <p:cNvPr id="678" name="PlaceHolder 1"/>
          <p:cNvSpPr>
            <a:spLocks noGrp="1"/>
          </p:cNvSpPr>
          <p:nvPr>
            <p:ph/>
          </p:nvPr>
        </p:nvSpPr>
        <p:spPr>
          <a:xfrm>
            <a:off x="763200" y="997920"/>
            <a:ext cx="4986000" cy="426960"/>
          </a:xfrm>
          <a:prstGeom prst="rect">
            <a:avLst/>
          </a:prstGeom>
          <a:noFill/>
          <a:ln w="0">
            <a:noFill/>
          </a:ln>
        </p:spPr>
        <p:txBody>
          <a:bodyPr anchor="t">
            <a:normAutofit/>
          </a:bodyPr>
          <a:p>
            <a:pPr algn="ctr">
              <a:lnSpc>
                <a:spcPct val="100000"/>
              </a:lnSpc>
              <a:spcAft>
                <a:spcPts val="1001"/>
              </a:spcAft>
              <a:buNone/>
              <a:tabLst>
                <a:tab algn="l" pos="0"/>
              </a:tabLst>
            </a:pPr>
            <a:r>
              <a:rPr b="0" lang="en-US" sz="1800" spc="-1" strike="noStrike" cap="all">
                <a:solidFill>
                  <a:srgbClr val="ffffff"/>
                </a:solidFill>
                <a:latin typeface="Calibri"/>
              </a:rPr>
              <a:t>Dilated filters (atrous convolution) </a:t>
            </a:r>
            <a:endParaRPr b="0" lang="en-US" sz="1800" spc="-1" strike="noStrike">
              <a:solidFill>
                <a:srgbClr val="ffffff"/>
              </a:solidFill>
              <a:latin typeface="Calibri"/>
            </a:endParaRPr>
          </a:p>
        </p:txBody>
      </p:sp>
      <p:sp>
        <p:nvSpPr>
          <p:cNvPr id="679" name="Picture 3"/>
          <p:cNvSpPr/>
          <p:nvPr/>
        </p:nvSpPr>
        <p:spPr>
          <a:xfrm>
            <a:off x="758520" y="1885680"/>
            <a:ext cx="10418400" cy="372888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80" name="TextBox 1"/>
          <p:cNvSpPr/>
          <p:nvPr/>
        </p:nvSpPr>
        <p:spPr>
          <a:xfrm>
            <a:off x="903600" y="6074280"/>
            <a:ext cx="1037376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Chen, Liang-Chieh, et al. "Deeplab: Semantic image segmentation with deep convolutional nets, atrous convolution, and fully connected crfs." </a:t>
            </a:r>
            <a:r>
              <a:rPr b="0" i="1" lang="en-US" sz="1400" spc="-1" strike="noStrike">
                <a:solidFill>
                  <a:srgbClr val="ffffff"/>
                </a:solidFill>
                <a:latin typeface="Arial"/>
              </a:rPr>
              <a:t>IEEE transactions on pattern analysis and machine intelligence</a:t>
            </a:r>
            <a:r>
              <a:rPr b="0" lang="en-US" sz="1400" spc="-1" strike="noStrike">
                <a:solidFill>
                  <a:srgbClr val="ffffff"/>
                </a:solidFill>
                <a:latin typeface="Arial"/>
              </a:rPr>
              <a:t> 40.4 (2017)</a:t>
            </a:r>
            <a:endParaRPr b="0" lang="en-US" sz="1400" spc="-1" strike="noStrike">
              <a:latin typeface="Arial"/>
            </a:endParaRPr>
          </a:p>
        </p:txBody>
      </p:sp>
      <p:sp>
        <p:nvSpPr>
          <p:cNvPr id="681" name="PlaceHolder 2"/>
          <p:cNvSpPr>
            <a:spLocks noGrp="1"/>
          </p:cNvSpPr>
          <p:nvPr>
            <p:ph type="sldNum" idx="5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943039D-4344-478D-86A7-7004564ECDD2}" type="slidenum">
              <a:rPr b="0" lang="en-US" sz="2400" spc="-1" strike="noStrike">
                <a:solidFill>
                  <a:srgbClr val="ffffff"/>
                </a:solidFill>
                <a:latin typeface="Calibri"/>
              </a:rPr>
              <a:t>&lt;number&gt;</a:t>
            </a:fld>
            <a:endParaRPr b="0" lang="en-US" sz="2400" spc="-1" strike="noStrike">
              <a:latin typeface="Times New Roman"/>
            </a:endParaRPr>
          </a:p>
        </p:txBody>
      </p:sp>
      <p:sp>
        <p:nvSpPr>
          <p:cNvPr id="682" name="PlaceHolder 1"/>
          <p:cNvSpPr/>
          <p:nvPr/>
        </p:nvSpPr>
        <p:spPr>
          <a:xfrm>
            <a:off x="523800" y="21744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486" dur="indefinite" restart="never" nodeType="tmRoot">
          <p:childTnLst>
            <p:seq>
              <p:cTn id="487" dur="indefinite" nodeType="mainSeq">
                <p:childTnLst>
                  <p:par>
                    <p:cTn id="488" fill="hold">
                      <p:stCondLst>
                        <p:cond delay="indefinite"/>
                      </p:stCondLst>
                      <p:childTnLst>
                        <p:par>
                          <p:cTn id="489" fill="hold">
                            <p:stCondLst>
                              <p:cond delay="0"/>
                            </p:stCondLst>
                            <p:childTnLst>
                              <p:par>
                                <p:cTn id="490" nodeType="clickEffect" fill="hold" presetClass="entr" presetID="2" presetSubtype="4">
                                  <p:stCondLst>
                                    <p:cond delay="0"/>
                                  </p:stCondLst>
                                  <p:childTnLst>
                                    <p:set>
                                      <p:cBhvr>
                                        <p:cTn id="491" dur="1" fill="hold">
                                          <p:stCondLst>
                                            <p:cond delay="0"/>
                                          </p:stCondLst>
                                        </p:cTn>
                                        <p:tgtEl>
                                          <p:spTgt spid="679"/>
                                        </p:tgtEl>
                                        <p:attrNameLst>
                                          <p:attrName>style.visibility</p:attrName>
                                        </p:attrNameLst>
                                      </p:cBhvr>
                                      <p:to>
                                        <p:strVal val="visible"/>
                                      </p:to>
                                    </p:set>
                                    <p:anim calcmode="lin" valueType="num">
                                      <p:cBhvr additive="repl">
                                        <p:cTn id="492" dur="500" fill="hold"/>
                                        <p:tgtEl>
                                          <p:spTgt spid="679"/>
                                        </p:tgtEl>
                                        <p:attrNameLst>
                                          <p:attrName>ppt_x</p:attrName>
                                        </p:attrNameLst>
                                      </p:cBhvr>
                                      <p:tavLst>
                                        <p:tav tm="0">
                                          <p:val>
                                            <p:strVal val="#ppt_x"/>
                                          </p:val>
                                        </p:tav>
                                        <p:tav tm="100000">
                                          <p:val>
                                            <p:strVal val="#ppt_x"/>
                                          </p:val>
                                        </p:tav>
                                      </p:tavLst>
                                    </p:anim>
                                    <p:anim calcmode="lin" valueType="num">
                                      <p:cBhvr additive="repl">
                                        <p:cTn id="493" dur="500" fill="hold"/>
                                        <p:tgtEl>
                                          <p:spTgt spid="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683" name="Picture 272" descr=""/>
          <p:cNvPicPr/>
          <p:nvPr/>
        </p:nvPicPr>
        <p:blipFill>
          <a:blip r:embed="rId2"/>
          <a:stretch/>
        </p:blipFill>
        <p:spPr>
          <a:xfrm>
            <a:off x="0" y="0"/>
            <a:ext cx="12188520" cy="6855840"/>
          </a:xfrm>
          <a:prstGeom prst="rect">
            <a:avLst/>
          </a:prstGeom>
          <a:ln w="0">
            <a:noFill/>
          </a:ln>
        </p:spPr>
      </p:pic>
      <p:sp>
        <p:nvSpPr>
          <p:cNvPr id="684" name="PlaceHolder 1"/>
          <p:cNvSpPr>
            <a:spLocks noGrp="1"/>
          </p:cNvSpPr>
          <p:nvPr>
            <p:ph/>
          </p:nvPr>
        </p:nvSpPr>
        <p:spPr>
          <a:xfrm>
            <a:off x="491040" y="822960"/>
            <a:ext cx="3283200" cy="529560"/>
          </a:xfrm>
          <a:prstGeom prst="rect">
            <a:avLst/>
          </a:prstGeom>
          <a:noFill/>
          <a:ln w="0">
            <a:noFill/>
          </a:ln>
        </p:spPr>
        <p:txBody>
          <a:bodyPr anchor="t">
            <a:noAutofit/>
          </a:bodyPr>
          <a:p>
            <a:pPr algn="r">
              <a:lnSpc>
                <a:spcPct val="100000"/>
              </a:lnSpc>
              <a:spcAft>
                <a:spcPts val="1001"/>
              </a:spcAft>
              <a:buNone/>
              <a:tabLst>
                <a:tab algn="l" pos="0"/>
              </a:tabLst>
            </a:pPr>
            <a:r>
              <a:rPr b="0" lang="en-US" sz="2400" spc="-1" strike="noStrike" cap="all">
                <a:solidFill>
                  <a:srgbClr val="ffffff"/>
                </a:solidFill>
                <a:latin typeface="Calibri"/>
              </a:rPr>
              <a:t>Attention seq2seq </a:t>
            </a:r>
            <a:endParaRPr b="0" lang="en-US" sz="2400" spc="-1" strike="noStrike">
              <a:solidFill>
                <a:srgbClr val="ffffff"/>
              </a:solidFill>
              <a:latin typeface="Calibri"/>
            </a:endParaRPr>
          </a:p>
        </p:txBody>
      </p:sp>
      <p:sp>
        <p:nvSpPr>
          <p:cNvPr id="685" name="Picture 5"/>
          <p:cNvSpPr/>
          <p:nvPr/>
        </p:nvSpPr>
        <p:spPr>
          <a:xfrm>
            <a:off x="1946160" y="1361880"/>
            <a:ext cx="8306280" cy="4135320"/>
          </a:xfrm>
          <a:prstGeom prst="roundRect">
            <a:avLst>
              <a:gd name="adj" fmla="val 4380"/>
            </a:avLst>
          </a:prstGeom>
          <a:blipFill rotWithShape="0">
            <a:blip r:embed="rId3"/>
            <a:srcRect/>
            <a:stretch/>
          </a:blipFill>
          <a:ln cap="sq" w="508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686" name="TextBox 1"/>
          <p:cNvSpPr/>
          <p:nvPr/>
        </p:nvSpPr>
        <p:spPr>
          <a:xfrm>
            <a:off x="1066680" y="5910840"/>
            <a:ext cx="1004724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Chorowski, J. K., Bahdanau, D., Serdyuk, D., Cho, K., &amp; Bengio, Y. (2015). Attention-based models for speech recognition. </a:t>
            </a:r>
            <a:r>
              <a:rPr b="0" i="1" lang="en-US" sz="1400" spc="-1" strike="noStrike">
                <a:solidFill>
                  <a:srgbClr val="ffffff"/>
                </a:solidFill>
                <a:latin typeface="Arial"/>
              </a:rPr>
              <a:t>Advances in neural information processing systems</a:t>
            </a:r>
            <a:endParaRPr b="0" lang="en-US" sz="1400" spc="-1" strike="noStrike">
              <a:latin typeface="Arial"/>
            </a:endParaRPr>
          </a:p>
        </p:txBody>
      </p:sp>
      <p:sp>
        <p:nvSpPr>
          <p:cNvPr id="687" name="PlaceHolder 2"/>
          <p:cNvSpPr>
            <a:spLocks noGrp="1"/>
          </p:cNvSpPr>
          <p:nvPr>
            <p:ph type="sldNum" idx="5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04C32BA-5F8A-404A-B4CD-3D4CDD2B5BCA}" type="slidenum">
              <a:rPr b="0" lang="en-US" sz="2400" spc="-1" strike="noStrike">
                <a:solidFill>
                  <a:srgbClr val="ffffff"/>
                </a:solidFill>
                <a:latin typeface="Calibri"/>
              </a:rPr>
              <a:t>&lt;number&gt;</a:t>
            </a:fld>
            <a:endParaRPr b="0" lang="en-US" sz="2400" spc="-1" strike="noStrike">
              <a:latin typeface="Times New Roman"/>
            </a:endParaRPr>
          </a:p>
        </p:txBody>
      </p:sp>
      <p:sp>
        <p:nvSpPr>
          <p:cNvPr id="688" name="PlaceHolder 1"/>
          <p:cNvSpPr/>
          <p:nvPr/>
        </p:nvSpPr>
        <p:spPr>
          <a:xfrm>
            <a:off x="230040" y="141120"/>
            <a:ext cx="3801600" cy="689040"/>
          </a:xfrm>
          <a:prstGeom prst="rect">
            <a:avLst/>
          </a:prstGeom>
          <a:noFill/>
          <a:ln w="0">
            <a:noFill/>
          </a:ln>
        </p:spPr>
        <p:style>
          <a:lnRef idx="0"/>
          <a:fillRef idx="0"/>
          <a:effectRef idx="0"/>
          <a:fontRef idx="minor"/>
        </p:style>
        <p:txBody>
          <a:bodyPr anchor="b">
            <a:noAutofit/>
          </a:bodyPr>
          <a:p>
            <a:pPr algn="ctr">
              <a:lnSpc>
                <a:spcPct val="100000"/>
              </a:lnSpc>
              <a:buNone/>
            </a:pPr>
            <a:r>
              <a:rPr b="1" lang="en-US" sz="3600" spc="-1" strike="noStrike" cap="all">
                <a:solidFill>
                  <a:srgbClr val="ffffff"/>
                </a:solidFill>
                <a:latin typeface="Calibri Light"/>
              </a:rPr>
              <a:t>Proposal II</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494" dur="indefinite" restart="never" nodeType="tmRoot">
          <p:childTnLst>
            <p:seq>
              <p:cTn id="495" dur="indefinite" nodeType="mainSeq">
                <p:childTnLst>
                  <p:par>
                    <p:cTn id="496" fill="hold">
                      <p:stCondLst>
                        <p:cond delay="indefinite"/>
                      </p:stCondLst>
                      <p:childTnLst>
                        <p:par>
                          <p:cTn id="497" fill="hold">
                            <p:stCondLst>
                              <p:cond delay="0"/>
                            </p:stCondLst>
                            <p:childTnLst>
                              <p:par>
                                <p:cTn id="498" nodeType="clickEffect" fill="hold" presetClass="entr" presetID="10">
                                  <p:stCondLst>
                                    <p:cond delay="0"/>
                                  </p:stCondLst>
                                  <p:childTnLst>
                                    <p:set>
                                      <p:cBhvr>
                                        <p:cTn id="499" dur="1" fill="hold">
                                          <p:stCondLst>
                                            <p:cond delay="0"/>
                                          </p:stCondLst>
                                        </p:cTn>
                                        <p:tgtEl>
                                          <p:spTgt spid="685"/>
                                        </p:tgtEl>
                                        <p:attrNameLst>
                                          <p:attrName>style.visibility</p:attrName>
                                        </p:attrNameLst>
                                      </p:cBhvr>
                                      <p:to>
                                        <p:strVal val="visible"/>
                                      </p:to>
                                    </p:set>
                                    <p:animEffect filter="fade" transition="in">
                                      <p:cBhvr additive="repl">
                                        <p:cTn id="500"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Rectangle 5"/>
          <p:cNvSpPr/>
          <p:nvPr/>
        </p:nvSpPr>
        <p:spPr>
          <a:xfrm>
            <a:off x="4041000" y="2957400"/>
            <a:ext cx="1117440" cy="18277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0" name="Rectangle 7"/>
          <p:cNvSpPr/>
          <p:nvPr/>
        </p:nvSpPr>
        <p:spPr>
          <a:xfrm>
            <a:off x="4122720" y="3071520"/>
            <a:ext cx="431640" cy="15991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1" name="Rectangle 8"/>
          <p:cNvSpPr/>
          <p:nvPr/>
        </p:nvSpPr>
        <p:spPr>
          <a:xfrm>
            <a:off x="4649400" y="3071520"/>
            <a:ext cx="431640" cy="159912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2" name="Straight Arrow Connector 9"/>
          <p:cNvSpPr/>
          <p:nvPr/>
        </p:nvSpPr>
        <p:spPr>
          <a:xfrm>
            <a:off x="5159520" y="3871800"/>
            <a:ext cx="16236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693" name="Flowchart: Manual Operation 10"/>
          <p:cNvSpPr/>
          <p:nvPr/>
        </p:nvSpPr>
        <p:spPr>
          <a:xfrm rot="16200000">
            <a:off x="5124240" y="3313440"/>
            <a:ext cx="1599120" cy="1117440"/>
          </a:xfrm>
          <a:prstGeom prst="flowChartManualOperation">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694" name="Straight Arrow Connector 11"/>
          <p:cNvSpPr/>
          <p:nvPr/>
        </p:nvSpPr>
        <p:spPr>
          <a:xfrm>
            <a:off x="6483600" y="387180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695" name="Rectangle 12"/>
          <p:cNvSpPr/>
          <p:nvPr/>
        </p:nvSpPr>
        <p:spPr>
          <a:xfrm>
            <a:off x="6688800" y="3372480"/>
            <a:ext cx="1117440" cy="1025280"/>
          </a:xfrm>
          <a:prstGeom prst="rect">
            <a:avLst/>
          </a:prstGeom>
          <a:noFill/>
          <a:ln cap="rnd" w="28575">
            <a:solidFill>
              <a:srgbClr val="ffffff"/>
            </a:solidFill>
            <a:round/>
          </a:ln>
        </p:spPr>
        <p:style>
          <a:lnRef idx="2">
            <a:schemeClr val="accent1">
              <a:shade val="50000"/>
            </a:schemeClr>
          </a:lnRef>
          <a:fillRef idx="1">
            <a:schemeClr val="accent1"/>
          </a:fillRef>
          <a:effectRef idx="0">
            <a:schemeClr val="accent1"/>
          </a:effectRef>
          <a:fontRef idx="minor"/>
        </p:style>
      </p:sp>
      <p:sp>
        <p:nvSpPr>
          <p:cNvPr id="696" name="Straight Connector 13"/>
          <p:cNvSpPr/>
          <p:nvPr/>
        </p:nvSpPr>
        <p:spPr>
          <a:xfrm>
            <a:off x="6996600" y="3394080"/>
            <a:ext cx="360" cy="10044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7" name="Straight Connector 14"/>
          <p:cNvSpPr/>
          <p:nvPr/>
        </p:nvSpPr>
        <p:spPr>
          <a:xfrm>
            <a:off x="7260840" y="3333240"/>
            <a:ext cx="360" cy="108864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8" name="Straight Connector 15"/>
          <p:cNvSpPr/>
          <p:nvPr/>
        </p:nvSpPr>
        <p:spPr>
          <a:xfrm>
            <a:off x="7562520" y="3372480"/>
            <a:ext cx="360" cy="10260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699" name="Straight Connector 16"/>
          <p:cNvSpPr/>
          <p:nvPr/>
        </p:nvSpPr>
        <p:spPr>
          <a:xfrm>
            <a:off x="6687000" y="3642840"/>
            <a:ext cx="1119960" cy="36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700" name="Straight Connector 17"/>
          <p:cNvSpPr/>
          <p:nvPr/>
        </p:nvSpPr>
        <p:spPr>
          <a:xfrm flipV="1">
            <a:off x="6704640" y="3885480"/>
            <a:ext cx="1102320" cy="1260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sp>
        <p:nvSpPr>
          <p:cNvPr id="701" name="Straight Connector 18"/>
          <p:cNvSpPr/>
          <p:nvPr/>
        </p:nvSpPr>
        <p:spPr>
          <a:xfrm>
            <a:off x="6704640" y="4146840"/>
            <a:ext cx="1102320" cy="360"/>
          </a:xfrm>
          <a:prstGeom prst="line">
            <a:avLst/>
          </a:prstGeom>
          <a:ln cap="rnd">
            <a:solidFill>
              <a:srgbClr val="ffffff"/>
            </a:solidFill>
            <a:round/>
          </a:ln>
        </p:spPr>
        <p:style>
          <a:lnRef idx="1">
            <a:schemeClr val="accent1"/>
          </a:lnRef>
          <a:fillRef idx="0">
            <a:schemeClr val="accent1"/>
          </a:fillRef>
          <a:effectRef idx="0">
            <a:schemeClr val="accent1"/>
          </a:effectRef>
          <a:fontRef idx="minor"/>
        </p:style>
      </p:sp>
      <p:pic>
        <p:nvPicPr>
          <p:cNvPr id="702" name="Picture 19" descr=""/>
          <p:cNvPicPr/>
          <p:nvPr/>
        </p:nvPicPr>
        <p:blipFill>
          <a:blip r:embed="rId1"/>
          <a:stretch/>
        </p:blipFill>
        <p:spPr>
          <a:xfrm>
            <a:off x="8001720" y="3102840"/>
            <a:ext cx="1735560" cy="1586520"/>
          </a:xfrm>
          <a:prstGeom prst="rect">
            <a:avLst/>
          </a:prstGeom>
          <a:ln w="0">
            <a:noFill/>
          </a:ln>
        </p:spPr>
      </p:pic>
      <p:sp>
        <p:nvSpPr>
          <p:cNvPr id="703" name="Straight Arrow Connector 20"/>
          <p:cNvSpPr/>
          <p:nvPr/>
        </p:nvSpPr>
        <p:spPr>
          <a:xfrm>
            <a:off x="7830000" y="386532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04" name="TextBox 21"/>
          <p:cNvSpPr/>
          <p:nvPr/>
        </p:nvSpPr>
        <p:spPr>
          <a:xfrm rot="16200000">
            <a:off x="3668760" y="3719160"/>
            <a:ext cx="1309320" cy="333000"/>
          </a:xfrm>
          <a:prstGeom prst="rect">
            <a:avLst/>
          </a:prstGeom>
          <a:solidFill>
            <a:schemeClr val="tx1"/>
          </a:solidFill>
          <a:ln w="0">
            <a:noFill/>
          </a:ln>
        </p:spPr>
        <p:style>
          <a:lnRef idx="0"/>
          <a:fillRef idx="0"/>
          <a:effectRef idx="0"/>
          <a:fontRef idx="minor"/>
        </p:style>
        <p:txBody>
          <a:bodyPr wrap="none" lIns="90000" rIns="90000" tIns="45000" bIns="45000" anchor="t">
            <a:spAutoFit/>
          </a:bodyPr>
          <a:p>
            <a:pPr>
              <a:lnSpc>
                <a:spcPct val="100000"/>
              </a:lnSpc>
              <a:buNone/>
            </a:pPr>
            <a:r>
              <a:rPr b="0" lang="en-US" sz="1600" spc="-1" strike="noStrike">
                <a:solidFill>
                  <a:srgbClr val="000000"/>
                </a:solidFill>
                <a:latin typeface="David"/>
                <a:ea typeface="DejaVu Sans"/>
              </a:rPr>
              <a:t>Texture Aug.</a:t>
            </a:r>
            <a:endParaRPr b="0" lang="en-US" sz="1600" spc="-1" strike="noStrike">
              <a:latin typeface="Arial"/>
            </a:endParaRPr>
          </a:p>
        </p:txBody>
      </p:sp>
      <p:sp>
        <p:nvSpPr>
          <p:cNvPr id="705" name="Rectangle 22"/>
          <p:cNvSpPr/>
          <p:nvPr/>
        </p:nvSpPr>
        <p:spPr>
          <a:xfrm rot="16200000">
            <a:off x="4182480" y="3721680"/>
            <a:ext cx="1358640" cy="350280"/>
          </a:xfrm>
          <a:prstGeom prst="rect">
            <a:avLst/>
          </a:prstGeom>
          <a:solidFill>
            <a:schemeClr val="tx1"/>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Standard Aug.</a:t>
            </a:r>
            <a:endParaRPr b="0" lang="en-US" sz="1600" spc="-1" strike="noStrike">
              <a:latin typeface="Arial"/>
            </a:endParaRPr>
          </a:p>
        </p:txBody>
      </p:sp>
      <p:sp>
        <p:nvSpPr>
          <p:cNvPr id="706" name="Rectangle 25"/>
          <p:cNvSpPr/>
          <p:nvPr/>
        </p:nvSpPr>
        <p:spPr>
          <a:xfrm rot="16200000">
            <a:off x="5367960" y="3769920"/>
            <a:ext cx="1130400" cy="251640"/>
          </a:xfrm>
          <a:prstGeom prst="rect">
            <a:avLst/>
          </a:prstGeom>
          <a:solidFill>
            <a:schemeClr val="tx1"/>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David"/>
                <a:ea typeface="DejaVu Sans"/>
              </a:rPr>
              <a:t>Proposed CNN Model</a:t>
            </a:r>
            <a:endParaRPr b="0" lang="en-US" sz="1800" spc="-1" strike="noStrike">
              <a:latin typeface="Arial"/>
            </a:endParaRPr>
          </a:p>
        </p:txBody>
      </p:sp>
      <p:pic>
        <p:nvPicPr>
          <p:cNvPr id="707" name="Picture 28" descr="A close-up of a fetus&#10;&#10;Description automatically generated with medium confidence"/>
          <p:cNvPicPr/>
          <p:nvPr/>
        </p:nvPicPr>
        <p:blipFill>
          <a:blip r:embed="rId2"/>
          <a:srcRect l="7635" t="0" r="5912" b="24121"/>
          <a:stretch/>
        </p:blipFill>
        <p:spPr>
          <a:xfrm>
            <a:off x="2029680" y="3113640"/>
            <a:ext cx="1426320" cy="1304280"/>
          </a:xfrm>
          <a:prstGeom prst="rect">
            <a:avLst/>
          </a:prstGeom>
          <a:ln w="0">
            <a:noFill/>
          </a:ln>
        </p:spPr>
      </p:pic>
      <p:pic>
        <p:nvPicPr>
          <p:cNvPr id="708" name="Picture 29" descr="A close-up of a fetus&#10;&#10;Description automatically generated with medium confidence"/>
          <p:cNvPicPr/>
          <p:nvPr/>
        </p:nvPicPr>
        <p:blipFill>
          <a:blip r:embed="rId3"/>
          <a:srcRect l="7644" t="0" r="5922" b="24105"/>
          <a:stretch/>
        </p:blipFill>
        <p:spPr>
          <a:xfrm>
            <a:off x="2331360" y="3620160"/>
            <a:ext cx="1194480" cy="1092240"/>
          </a:xfrm>
          <a:prstGeom prst="rect">
            <a:avLst/>
          </a:prstGeom>
          <a:ln w="0">
            <a:noFill/>
          </a:ln>
        </p:spPr>
      </p:pic>
      <p:pic>
        <p:nvPicPr>
          <p:cNvPr id="709" name="Picture 30" descr="A close-up of a fetus&#10;&#10;Description automatically generated with medium confidence"/>
          <p:cNvPicPr/>
          <p:nvPr/>
        </p:nvPicPr>
        <p:blipFill>
          <a:blip r:embed="rId4"/>
          <a:srcRect l="7647" t="0" r="5915" b="24109"/>
          <a:stretch/>
        </p:blipFill>
        <p:spPr>
          <a:xfrm>
            <a:off x="2657880" y="4029840"/>
            <a:ext cx="953280" cy="871920"/>
          </a:xfrm>
          <a:prstGeom prst="rect">
            <a:avLst/>
          </a:prstGeom>
          <a:ln w="0">
            <a:noFill/>
          </a:ln>
        </p:spPr>
      </p:pic>
      <p:sp>
        <p:nvSpPr>
          <p:cNvPr id="710" name="Straight Arrow Connector 31"/>
          <p:cNvSpPr/>
          <p:nvPr/>
        </p:nvSpPr>
        <p:spPr>
          <a:xfrm>
            <a:off x="3746520" y="3915360"/>
            <a:ext cx="179640" cy="360"/>
          </a:xfrm>
          <a:custGeom>
            <a:avLst/>
            <a:gdLst/>
            <a:ahLst/>
            <a:rect l="l" t="t" r="r" b="b"/>
            <a:pathLst>
              <a:path w="21600" h="21600">
                <a:moveTo>
                  <a:pt x="0" y="0"/>
                </a:moveTo>
                <a:lnTo>
                  <a:pt x="21600" y="21600"/>
                </a:lnTo>
              </a:path>
            </a:pathLst>
          </a:custGeom>
          <a:noFill/>
          <a:ln cap="rnd">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11" name="TextBox 22"/>
          <p:cNvSpPr/>
          <p:nvPr/>
        </p:nvSpPr>
        <p:spPr>
          <a:xfrm>
            <a:off x="1451160" y="1260720"/>
            <a:ext cx="5559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a:t>
            </a:r>
            <a:endParaRPr b="0" lang="en-US" sz="2800" spc="-1" strike="noStrike">
              <a:latin typeface="Arial"/>
            </a:endParaRPr>
          </a:p>
        </p:txBody>
      </p:sp>
      <p:sp>
        <p:nvSpPr>
          <p:cNvPr id="712"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13" name="PlaceHolder 1"/>
          <p:cNvSpPr>
            <a:spLocks noGrp="1"/>
          </p:cNvSpPr>
          <p:nvPr>
            <p:ph type="sldNum" idx="6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44D1004-265A-486C-B89D-3EEFDF171A7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01" dur="indefinite" restart="never" nodeType="tmRoot">
          <p:childTnLst>
            <p:seq>
              <p:cTn id="502" dur="indefinite" nodeType="mainSeq">
                <p:childTnLst>
                  <p:par>
                    <p:cTn id="503" fill="hold">
                      <p:stCondLst>
                        <p:cond delay="indefinite"/>
                      </p:stCondLst>
                      <p:childTnLst>
                        <p:par>
                          <p:cTn id="504" fill="hold">
                            <p:stCondLst>
                              <p:cond delay="0"/>
                            </p:stCondLst>
                            <p:childTnLst>
                              <p:par>
                                <p:cTn id="505" nodeType="clickEffect" fill="hold" presetClass="entr" presetID="10">
                                  <p:stCondLst>
                                    <p:cond delay="0"/>
                                  </p:stCondLst>
                                  <p:childTnLst>
                                    <p:set>
                                      <p:cBhvr>
                                        <p:cTn id="506" dur="1" fill="hold">
                                          <p:stCondLst>
                                            <p:cond delay="0"/>
                                          </p:stCondLst>
                                        </p:cTn>
                                        <p:tgtEl>
                                          <p:spTgt spid="707"/>
                                        </p:tgtEl>
                                        <p:attrNameLst>
                                          <p:attrName>style.visibility</p:attrName>
                                        </p:attrNameLst>
                                      </p:cBhvr>
                                      <p:to>
                                        <p:strVal val="visible"/>
                                      </p:to>
                                    </p:set>
                                    <p:animEffect filter="fade" transition="in">
                                      <p:cBhvr additive="repl">
                                        <p:cTn id="507" dur="500"/>
                                        <p:tgtEl>
                                          <p:spTgt spid="707"/>
                                        </p:tgtEl>
                                      </p:cBhvr>
                                    </p:animEffect>
                                  </p:childTnLst>
                                </p:cTn>
                              </p:par>
                              <p:par>
                                <p:cTn id="508" nodeType="withEffect" fill="hold" presetClass="entr" presetID="10">
                                  <p:stCondLst>
                                    <p:cond delay="0"/>
                                  </p:stCondLst>
                                  <p:childTnLst>
                                    <p:set>
                                      <p:cBhvr>
                                        <p:cTn id="509" dur="1" fill="hold">
                                          <p:stCondLst>
                                            <p:cond delay="0"/>
                                          </p:stCondLst>
                                        </p:cTn>
                                        <p:tgtEl>
                                          <p:spTgt spid="708"/>
                                        </p:tgtEl>
                                        <p:attrNameLst>
                                          <p:attrName>style.visibility</p:attrName>
                                        </p:attrNameLst>
                                      </p:cBhvr>
                                      <p:to>
                                        <p:strVal val="visible"/>
                                      </p:to>
                                    </p:set>
                                    <p:animEffect filter="fade" transition="in">
                                      <p:cBhvr additive="repl">
                                        <p:cTn id="510" dur="500"/>
                                        <p:tgtEl>
                                          <p:spTgt spid="708"/>
                                        </p:tgtEl>
                                      </p:cBhvr>
                                    </p:animEffect>
                                  </p:childTnLst>
                                </p:cTn>
                              </p:par>
                              <p:par>
                                <p:cTn id="511" nodeType="withEffect" fill="hold" presetClass="entr" presetID="10">
                                  <p:stCondLst>
                                    <p:cond delay="0"/>
                                  </p:stCondLst>
                                  <p:childTnLst>
                                    <p:set>
                                      <p:cBhvr>
                                        <p:cTn id="512" dur="1" fill="hold">
                                          <p:stCondLst>
                                            <p:cond delay="0"/>
                                          </p:stCondLst>
                                        </p:cTn>
                                        <p:tgtEl>
                                          <p:spTgt spid="709"/>
                                        </p:tgtEl>
                                        <p:attrNameLst>
                                          <p:attrName>style.visibility</p:attrName>
                                        </p:attrNameLst>
                                      </p:cBhvr>
                                      <p:to>
                                        <p:strVal val="visible"/>
                                      </p:to>
                                    </p:set>
                                    <p:animEffect filter="fade" transition="in">
                                      <p:cBhvr additive="repl">
                                        <p:cTn id="513" dur="500"/>
                                        <p:tgtEl>
                                          <p:spTgt spid="709"/>
                                        </p:tgtEl>
                                      </p:cBhvr>
                                    </p:animEffec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0">
                                  <p:stCondLst>
                                    <p:cond delay="0"/>
                                  </p:stCondLst>
                                  <p:childTnLst>
                                    <p:set>
                                      <p:cBhvr>
                                        <p:cTn id="517" dur="1" fill="hold">
                                          <p:stCondLst>
                                            <p:cond delay="0"/>
                                          </p:stCondLst>
                                        </p:cTn>
                                        <p:tgtEl>
                                          <p:spTgt spid="689"/>
                                        </p:tgtEl>
                                        <p:attrNameLst>
                                          <p:attrName>style.visibility</p:attrName>
                                        </p:attrNameLst>
                                      </p:cBhvr>
                                      <p:to>
                                        <p:strVal val="visible"/>
                                      </p:to>
                                    </p:set>
                                    <p:animEffect filter="fade" transition="in">
                                      <p:cBhvr additive="repl">
                                        <p:cTn id="518" dur="500"/>
                                        <p:tgtEl>
                                          <p:spTgt spid="689"/>
                                        </p:tgtEl>
                                      </p:cBhvr>
                                    </p:animEffect>
                                  </p:childTnLst>
                                </p:cTn>
                              </p:par>
                              <p:par>
                                <p:cTn id="519" nodeType="withEffect" fill="hold" presetClass="entr" presetID="10">
                                  <p:stCondLst>
                                    <p:cond delay="0"/>
                                  </p:stCondLst>
                                  <p:childTnLst>
                                    <p:set>
                                      <p:cBhvr>
                                        <p:cTn id="520" dur="1" fill="hold">
                                          <p:stCondLst>
                                            <p:cond delay="0"/>
                                          </p:stCondLst>
                                        </p:cTn>
                                        <p:tgtEl>
                                          <p:spTgt spid="690"/>
                                        </p:tgtEl>
                                        <p:attrNameLst>
                                          <p:attrName>style.visibility</p:attrName>
                                        </p:attrNameLst>
                                      </p:cBhvr>
                                      <p:to>
                                        <p:strVal val="visible"/>
                                      </p:to>
                                    </p:set>
                                    <p:animEffect filter="fade" transition="in">
                                      <p:cBhvr additive="repl">
                                        <p:cTn id="521" dur="500"/>
                                        <p:tgtEl>
                                          <p:spTgt spid="690"/>
                                        </p:tgtEl>
                                      </p:cBhvr>
                                    </p:animEffect>
                                  </p:childTnLst>
                                </p:cTn>
                              </p:par>
                              <p:par>
                                <p:cTn id="522" nodeType="withEffect" fill="hold" presetClass="entr" presetID="10">
                                  <p:stCondLst>
                                    <p:cond delay="0"/>
                                  </p:stCondLst>
                                  <p:childTnLst>
                                    <p:set>
                                      <p:cBhvr>
                                        <p:cTn id="523" dur="1" fill="hold">
                                          <p:stCondLst>
                                            <p:cond delay="0"/>
                                          </p:stCondLst>
                                        </p:cTn>
                                        <p:tgtEl>
                                          <p:spTgt spid="691"/>
                                        </p:tgtEl>
                                        <p:attrNameLst>
                                          <p:attrName>style.visibility</p:attrName>
                                        </p:attrNameLst>
                                      </p:cBhvr>
                                      <p:to>
                                        <p:strVal val="visible"/>
                                      </p:to>
                                    </p:set>
                                    <p:animEffect filter="fade" transition="in">
                                      <p:cBhvr additive="repl">
                                        <p:cTn id="524" dur="500"/>
                                        <p:tgtEl>
                                          <p:spTgt spid="691"/>
                                        </p:tgtEl>
                                      </p:cBhvr>
                                    </p:animEffect>
                                  </p:childTnLst>
                                </p:cTn>
                              </p:par>
                              <p:par>
                                <p:cTn id="525" nodeType="withEffect" fill="hold" presetClass="entr" presetID="10">
                                  <p:stCondLst>
                                    <p:cond delay="0"/>
                                  </p:stCondLst>
                                  <p:childTnLst>
                                    <p:set>
                                      <p:cBhvr>
                                        <p:cTn id="526" dur="1" fill="hold">
                                          <p:stCondLst>
                                            <p:cond delay="0"/>
                                          </p:stCondLst>
                                        </p:cTn>
                                        <p:tgtEl>
                                          <p:spTgt spid="704"/>
                                        </p:tgtEl>
                                        <p:attrNameLst>
                                          <p:attrName>style.visibility</p:attrName>
                                        </p:attrNameLst>
                                      </p:cBhvr>
                                      <p:to>
                                        <p:strVal val="visible"/>
                                      </p:to>
                                    </p:set>
                                    <p:animEffect filter="fade" transition="in">
                                      <p:cBhvr additive="repl">
                                        <p:cTn id="527" dur="500"/>
                                        <p:tgtEl>
                                          <p:spTgt spid="704"/>
                                        </p:tgtEl>
                                      </p:cBhvr>
                                    </p:animEffect>
                                  </p:childTnLst>
                                </p:cTn>
                              </p:par>
                              <p:par>
                                <p:cTn id="528" nodeType="withEffect" fill="hold" presetClass="entr" presetID="10">
                                  <p:stCondLst>
                                    <p:cond delay="0"/>
                                  </p:stCondLst>
                                  <p:childTnLst>
                                    <p:set>
                                      <p:cBhvr>
                                        <p:cTn id="529" dur="1" fill="hold">
                                          <p:stCondLst>
                                            <p:cond delay="0"/>
                                          </p:stCondLst>
                                        </p:cTn>
                                        <p:tgtEl>
                                          <p:spTgt spid="705"/>
                                        </p:tgtEl>
                                        <p:attrNameLst>
                                          <p:attrName>style.visibility</p:attrName>
                                        </p:attrNameLst>
                                      </p:cBhvr>
                                      <p:to>
                                        <p:strVal val="visible"/>
                                      </p:to>
                                    </p:set>
                                    <p:animEffect filter="fade" transition="in">
                                      <p:cBhvr additive="repl">
                                        <p:cTn id="530" dur="500"/>
                                        <p:tgtEl>
                                          <p:spTgt spid="705"/>
                                        </p:tgtEl>
                                      </p:cBhvr>
                                    </p:animEffect>
                                  </p:childTnLst>
                                </p:cTn>
                              </p:par>
                              <p:par>
                                <p:cTn id="531" nodeType="withEffect" fill="hold" presetClass="entr" presetID="10">
                                  <p:stCondLst>
                                    <p:cond delay="0"/>
                                  </p:stCondLst>
                                  <p:childTnLst>
                                    <p:set>
                                      <p:cBhvr>
                                        <p:cTn id="532" dur="1" fill="hold">
                                          <p:stCondLst>
                                            <p:cond delay="0"/>
                                          </p:stCondLst>
                                        </p:cTn>
                                        <p:tgtEl>
                                          <p:spTgt spid="710"/>
                                        </p:tgtEl>
                                        <p:attrNameLst>
                                          <p:attrName>style.visibility</p:attrName>
                                        </p:attrNameLst>
                                      </p:cBhvr>
                                      <p:to>
                                        <p:strVal val="visible"/>
                                      </p:to>
                                    </p:set>
                                    <p:animEffect filter="fade" transition="in">
                                      <p:cBhvr additive="repl">
                                        <p:cTn id="533" dur="500"/>
                                        <p:tgtEl>
                                          <p:spTgt spid="710"/>
                                        </p:tgtEl>
                                      </p:cBhvr>
                                    </p:animEffect>
                                  </p:childTnLst>
                                </p:cTn>
                              </p:par>
                            </p:childTnLst>
                          </p:cTn>
                        </p:par>
                      </p:childTnLst>
                    </p:cTn>
                  </p:par>
                  <p:par>
                    <p:cTn id="534" fill="hold">
                      <p:stCondLst>
                        <p:cond delay="indefinite"/>
                      </p:stCondLst>
                      <p:childTnLst>
                        <p:par>
                          <p:cTn id="535" fill="hold">
                            <p:stCondLst>
                              <p:cond delay="0"/>
                            </p:stCondLst>
                            <p:childTnLst>
                              <p:par>
                                <p:cTn id="536" nodeType="clickEffect" fill="hold" presetClass="entr" presetID="10">
                                  <p:stCondLst>
                                    <p:cond delay="0"/>
                                  </p:stCondLst>
                                  <p:childTnLst>
                                    <p:set>
                                      <p:cBhvr>
                                        <p:cTn id="537" dur="1" fill="hold">
                                          <p:stCondLst>
                                            <p:cond delay="0"/>
                                          </p:stCondLst>
                                        </p:cTn>
                                        <p:tgtEl>
                                          <p:spTgt spid="692"/>
                                        </p:tgtEl>
                                        <p:attrNameLst>
                                          <p:attrName>style.visibility</p:attrName>
                                        </p:attrNameLst>
                                      </p:cBhvr>
                                      <p:to>
                                        <p:strVal val="visible"/>
                                      </p:to>
                                    </p:set>
                                    <p:animEffect filter="fade" transition="in">
                                      <p:cBhvr additive="repl">
                                        <p:cTn id="538" dur="500"/>
                                        <p:tgtEl>
                                          <p:spTgt spid="692"/>
                                        </p:tgtEl>
                                      </p:cBhvr>
                                    </p:animEffect>
                                  </p:childTnLst>
                                </p:cTn>
                              </p:par>
                              <p:par>
                                <p:cTn id="539" nodeType="withEffect" fill="hold" presetClass="entr" presetID="10">
                                  <p:stCondLst>
                                    <p:cond delay="0"/>
                                  </p:stCondLst>
                                  <p:childTnLst>
                                    <p:set>
                                      <p:cBhvr>
                                        <p:cTn id="540" dur="1" fill="hold">
                                          <p:stCondLst>
                                            <p:cond delay="0"/>
                                          </p:stCondLst>
                                        </p:cTn>
                                        <p:tgtEl>
                                          <p:spTgt spid="693"/>
                                        </p:tgtEl>
                                        <p:attrNameLst>
                                          <p:attrName>style.visibility</p:attrName>
                                        </p:attrNameLst>
                                      </p:cBhvr>
                                      <p:to>
                                        <p:strVal val="visible"/>
                                      </p:to>
                                    </p:set>
                                    <p:animEffect filter="fade" transition="in">
                                      <p:cBhvr additive="repl">
                                        <p:cTn id="541" dur="500"/>
                                        <p:tgtEl>
                                          <p:spTgt spid="693"/>
                                        </p:tgtEl>
                                      </p:cBhvr>
                                    </p:animEffect>
                                  </p:childTnLst>
                                </p:cTn>
                              </p:par>
                              <p:par>
                                <p:cTn id="542" nodeType="withEffect" fill="hold" presetClass="entr" presetID="10">
                                  <p:stCondLst>
                                    <p:cond delay="0"/>
                                  </p:stCondLst>
                                  <p:childTnLst>
                                    <p:set>
                                      <p:cBhvr>
                                        <p:cTn id="543" dur="1" fill="hold">
                                          <p:stCondLst>
                                            <p:cond delay="0"/>
                                          </p:stCondLst>
                                        </p:cTn>
                                        <p:tgtEl>
                                          <p:spTgt spid="706"/>
                                        </p:tgtEl>
                                        <p:attrNameLst>
                                          <p:attrName>style.visibility</p:attrName>
                                        </p:attrNameLst>
                                      </p:cBhvr>
                                      <p:to>
                                        <p:strVal val="visible"/>
                                      </p:to>
                                    </p:set>
                                    <p:animEffect filter="fade" transition="in">
                                      <p:cBhvr additive="repl">
                                        <p:cTn id="544" dur="500"/>
                                        <p:tgtEl>
                                          <p:spTgt spid="706"/>
                                        </p:tgtEl>
                                      </p:cBhvr>
                                    </p:animEffec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694"/>
                                        </p:tgtEl>
                                        <p:attrNameLst>
                                          <p:attrName>style.visibility</p:attrName>
                                        </p:attrNameLst>
                                      </p:cBhvr>
                                      <p:to>
                                        <p:strVal val="visible"/>
                                      </p:to>
                                    </p:set>
                                    <p:animEffect filter="fade" transition="in">
                                      <p:cBhvr additive="repl">
                                        <p:cTn id="549" dur="500"/>
                                        <p:tgtEl>
                                          <p:spTgt spid="694"/>
                                        </p:tgtEl>
                                      </p:cBhvr>
                                    </p:animEffect>
                                  </p:childTnLst>
                                </p:cTn>
                              </p:par>
                              <p:par>
                                <p:cTn id="550" nodeType="withEffect" fill="hold" presetClass="entr" presetID="10">
                                  <p:stCondLst>
                                    <p:cond delay="0"/>
                                  </p:stCondLst>
                                  <p:childTnLst>
                                    <p:set>
                                      <p:cBhvr>
                                        <p:cTn id="551" dur="1" fill="hold">
                                          <p:stCondLst>
                                            <p:cond delay="0"/>
                                          </p:stCondLst>
                                        </p:cTn>
                                        <p:tgtEl>
                                          <p:spTgt spid="695"/>
                                        </p:tgtEl>
                                        <p:attrNameLst>
                                          <p:attrName>style.visibility</p:attrName>
                                        </p:attrNameLst>
                                      </p:cBhvr>
                                      <p:to>
                                        <p:strVal val="visible"/>
                                      </p:to>
                                    </p:set>
                                    <p:animEffect filter="fade" transition="in">
                                      <p:cBhvr additive="repl">
                                        <p:cTn id="552" dur="500"/>
                                        <p:tgtEl>
                                          <p:spTgt spid="695"/>
                                        </p:tgtEl>
                                      </p:cBhvr>
                                    </p:animEffect>
                                  </p:childTnLst>
                                </p:cTn>
                              </p:par>
                              <p:par>
                                <p:cTn id="553" nodeType="withEffect" fill="hold" presetClass="entr" presetID="10">
                                  <p:stCondLst>
                                    <p:cond delay="0"/>
                                  </p:stCondLst>
                                  <p:childTnLst>
                                    <p:set>
                                      <p:cBhvr>
                                        <p:cTn id="554" dur="1" fill="hold">
                                          <p:stCondLst>
                                            <p:cond delay="0"/>
                                          </p:stCondLst>
                                        </p:cTn>
                                        <p:tgtEl>
                                          <p:spTgt spid="696"/>
                                        </p:tgtEl>
                                        <p:attrNameLst>
                                          <p:attrName>style.visibility</p:attrName>
                                        </p:attrNameLst>
                                      </p:cBhvr>
                                      <p:to>
                                        <p:strVal val="visible"/>
                                      </p:to>
                                    </p:set>
                                    <p:animEffect filter="fade" transition="in">
                                      <p:cBhvr additive="repl">
                                        <p:cTn id="555" dur="500"/>
                                        <p:tgtEl>
                                          <p:spTgt spid="696"/>
                                        </p:tgtEl>
                                      </p:cBhvr>
                                    </p:animEffect>
                                  </p:childTnLst>
                                </p:cTn>
                              </p:par>
                              <p:par>
                                <p:cTn id="556" nodeType="withEffect" fill="hold" presetClass="entr" presetID="10">
                                  <p:stCondLst>
                                    <p:cond delay="0"/>
                                  </p:stCondLst>
                                  <p:childTnLst>
                                    <p:set>
                                      <p:cBhvr>
                                        <p:cTn id="557" dur="1" fill="hold">
                                          <p:stCondLst>
                                            <p:cond delay="0"/>
                                          </p:stCondLst>
                                        </p:cTn>
                                        <p:tgtEl>
                                          <p:spTgt spid="697"/>
                                        </p:tgtEl>
                                        <p:attrNameLst>
                                          <p:attrName>style.visibility</p:attrName>
                                        </p:attrNameLst>
                                      </p:cBhvr>
                                      <p:to>
                                        <p:strVal val="visible"/>
                                      </p:to>
                                    </p:set>
                                    <p:animEffect filter="fade" transition="in">
                                      <p:cBhvr additive="repl">
                                        <p:cTn id="558" dur="500"/>
                                        <p:tgtEl>
                                          <p:spTgt spid="697"/>
                                        </p:tgtEl>
                                      </p:cBhvr>
                                    </p:animEffect>
                                  </p:childTnLst>
                                </p:cTn>
                              </p:par>
                              <p:par>
                                <p:cTn id="559" nodeType="withEffect" fill="hold" presetClass="entr" presetID="10">
                                  <p:stCondLst>
                                    <p:cond delay="0"/>
                                  </p:stCondLst>
                                  <p:childTnLst>
                                    <p:set>
                                      <p:cBhvr>
                                        <p:cTn id="560" dur="1" fill="hold">
                                          <p:stCondLst>
                                            <p:cond delay="0"/>
                                          </p:stCondLst>
                                        </p:cTn>
                                        <p:tgtEl>
                                          <p:spTgt spid="698"/>
                                        </p:tgtEl>
                                        <p:attrNameLst>
                                          <p:attrName>style.visibility</p:attrName>
                                        </p:attrNameLst>
                                      </p:cBhvr>
                                      <p:to>
                                        <p:strVal val="visible"/>
                                      </p:to>
                                    </p:set>
                                    <p:animEffect filter="fade" transition="in">
                                      <p:cBhvr additive="repl">
                                        <p:cTn id="561" dur="500"/>
                                        <p:tgtEl>
                                          <p:spTgt spid="698"/>
                                        </p:tgtEl>
                                      </p:cBhvr>
                                    </p:animEffect>
                                  </p:childTnLst>
                                </p:cTn>
                              </p:par>
                              <p:par>
                                <p:cTn id="562" nodeType="withEffect" fill="hold" presetClass="entr" presetID="10">
                                  <p:stCondLst>
                                    <p:cond delay="0"/>
                                  </p:stCondLst>
                                  <p:childTnLst>
                                    <p:set>
                                      <p:cBhvr>
                                        <p:cTn id="563" dur="1" fill="hold">
                                          <p:stCondLst>
                                            <p:cond delay="0"/>
                                          </p:stCondLst>
                                        </p:cTn>
                                        <p:tgtEl>
                                          <p:spTgt spid="699"/>
                                        </p:tgtEl>
                                        <p:attrNameLst>
                                          <p:attrName>style.visibility</p:attrName>
                                        </p:attrNameLst>
                                      </p:cBhvr>
                                      <p:to>
                                        <p:strVal val="visible"/>
                                      </p:to>
                                    </p:set>
                                    <p:animEffect filter="fade" transition="in">
                                      <p:cBhvr additive="repl">
                                        <p:cTn id="564" dur="500"/>
                                        <p:tgtEl>
                                          <p:spTgt spid="699"/>
                                        </p:tgtEl>
                                      </p:cBhvr>
                                    </p:animEffect>
                                  </p:childTnLst>
                                </p:cTn>
                              </p:par>
                              <p:par>
                                <p:cTn id="565" nodeType="withEffect" fill="hold" presetClass="entr" presetID="10">
                                  <p:stCondLst>
                                    <p:cond delay="0"/>
                                  </p:stCondLst>
                                  <p:childTnLst>
                                    <p:set>
                                      <p:cBhvr>
                                        <p:cTn id="566" dur="1" fill="hold">
                                          <p:stCondLst>
                                            <p:cond delay="0"/>
                                          </p:stCondLst>
                                        </p:cTn>
                                        <p:tgtEl>
                                          <p:spTgt spid="700"/>
                                        </p:tgtEl>
                                        <p:attrNameLst>
                                          <p:attrName>style.visibility</p:attrName>
                                        </p:attrNameLst>
                                      </p:cBhvr>
                                      <p:to>
                                        <p:strVal val="visible"/>
                                      </p:to>
                                    </p:set>
                                    <p:animEffect filter="fade" transition="in">
                                      <p:cBhvr additive="repl">
                                        <p:cTn id="567" dur="500"/>
                                        <p:tgtEl>
                                          <p:spTgt spid="700"/>
                                        </p:tgtEl>
                                      </p:cBhvr>
                                    </p:animEffect>
                                  </p:childTnLst>
                                </p:cTn>
                              </p:par>
                              <p:par>
                                <p:cTn id="568" nodeType="withEffect" fill="hold" presetClass="entr" presetID="10">
                                  <p:stCondLst>
                                    <p:cond delay="0"/>
                                  </p:stCondLst>
                                  <p:childTnLst>
                                    <p:set>
                                      <p:cBhvr>
                                        <p:cTn id="569" dur="1" fill="hold">
                                          <p:stCondLst>
                                            <p:cond delay="0"/>
                                          </p:stCondLst>
                                        </p:cTn>
                                        <p:tgtEl>
                                          <p:spTgt spid="701"/>
                                        </p:tgtEl>
                                        <p:attrNameLst>
                                          <p:attrName>style.visibility</p:attrName>
                                        </p:attrNameLst>
                                      </p:cBhvr>
                                      <p:to>
                                        <p:strVal val="visible"/>
                                      </p:to>
                                    </p:set>
                                    <p:animEffect filter="fade" transition="in">
                                      <p:cBhvr additive="repl">
                                        <p:cTn id="570" dur="500"/>
                                        <p:tgtEl>
                                          <p:spTgt spid="701"/>
                                        </p:tgtEl>
                                      </p:cBhvr>
                                    </p:animEffec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0">
                                  <p:stCondLst>
                                    <p:cond delay="0"/>
                                  </p:stCondLst>
                                  <p:childTnLst>
                                    <p:set>
                                      <p:cBhvr>
                                        <p:cTn id="574" dur="1" fill="hold">
                                          <p:stCondLst>
                                            <p:cond delay="0"/>
                                          </p:stCondLst>
                                        </p:cTn>
                                        <p:tgtEl>
                                          <p:spTgt spid="702"/>
                                        </p:tgtEl>
                                        <p:attrNameLst>
                                          <p:attrName>style.visibility</p:attrName>
                                        </p:attrNameLst>
                                      </p:cBhvr>
                                      <p:to>
                                        <p:strVal val="visible"/>
                                      </p:to>
                                    </p:set>
                                    <p:animEffect filter="fade" transition="in">
                                      <p:cBhvr additive="repl">
                                        <p:cTn id="575" dur="500"/>
                                        <p:tgtEl>
                                          <p:spTgt spid="702"/>
                                        </p:tgtEl>
                                      </p:cBhvr>
                                    </p:animEffect>
                                  </p:childTnLst>
                                </p:cTn>
                              </p:par>
                              <p:par>
                                <p:cTn id="576" nodeType="withEffect" fill="hold" presetClass="entr" presetID="10">
                                  <p:stCondLst>
                                    <p:cond delay="0"/>
                                  </p:stCondLst>
                                  <p:childTnLst>
                                    <p:set>
                                      <p:cBhvr>
                                        <p:cTn id="577" dur="1" fill="hold">
                                          <p:stCondLst>
                                            <p:cond delay="0"/>
                                          </p:stCondLst>
                                        </p:cTn>
                                        <p:tgtEl>
                                          <p:spTgt spid="703"/>
                                        </p:tgtEl>
                                        <p:attrNameLst>
                                          <p:attrName>style.visibility</p:attrName>
                                        </p:attrNameLst>
                                      </p:cBhvr>
                                      <p:to>
                                        <p:strVal val="visible"/>
                                      </p:to>
                                    </p:set>
                                    <p:animEffect filter="fade" transition="in">
                                      <p:cBhvr additive="repl">
                                        <p:cTn id="578" dur="5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Rectangle 5"/>
          <p:cNvSpPr/>
          <p:nvPr/>
        </p:nvSpPr>
        <p:spPr>
          <a:xfrm>
            <a:off x="2981160" y="3090600"/>
            <a:ext cx="875880" cy="49536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CXR Image</a:t>
            </a:r>
            <a:endParaRPr b="0" lang="en-US" sz="1400" spc="-1" strike="noStrike">
              <a:latin typeface="Arial"/>
            </a:endParaRPr>
          </a:p>
        </p:txBody>
      </p:sp>
      <p:sp>
        <p:nvSpPr>
          <p:cNvPr id="715" name="Straight Arrow Connector 7"/>
          <p:cNvSpPr/>
          <p:nvPr/>
        </p:nvSpPr>
        <p:spPr>
          <a:xfrm>
            <a:off x="3858120" y="3339000"/>
            <a:ext cx="1235160" cy="72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16" name="Rectangle 8"/>
          <p:cNvSpPr/>
          <p:nvPr/>
        </p:nvSpPr>
        <p:spPr>
          <a:xfrm>
            <a:off x="5094360" y="3092760"/>
            <a:ext cx="1247400" cy="49536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Frequency spectrum</a:t>
            </a:r>
            <a:endParaRPr b="0" lang="en-US" sz="1400" spc="-1" strike="noStrike">
              <a:latin typeface="Arial"/>
            </a:endParaRPr>
          </a:p>
        </p:txBody>
      </p:sp>
      <p:sp>
        <p:nvSpPr>
          <p:cNvPr id="717" name="TextBox 9"/>
          <p:cNvSpPr/>
          <p:nvPr/>
        </p:nvSpPr>
        <p:spPr>
          <a:xfrm>
            <a:off x="3978000" y="3090600"/>
            <a:ext cx="891000" cy="942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ffff"/>
                </a:solidFill>
                <a:latin typeface="Gill Sans MT"/>
                <a:ea typeface="DejaVu Sans"/>
              </a:rPr>
              <a:t>Fourier    transform</a:t>
            </a:r>
            <a:endParaRPr b="0" lang="en-US" sz="1400" spc="-1" strike="noStrike">
              <a:latin typeface="Arial"/>
            </a:endParaRPr>
          </a:p>
        </p:txBody>
      </p:sp>
      <p:sp>
        <p:nvSpPr>
          <p:cNvPr id="718" name="Rectangle 10"/>
          <p:cNvSpPr/>
          <p:nvPr/>
        </p:nvSpPr>
        <p:spPr>
          <a:xfrm>
            <a:off x="2928600" y="3832560"/>
            <a:ext cx="1856160" cy="6364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Normal Noise with </a:t>
            </a:r>
            <a:endParaRPr b="0" lang="en-US" sz="1400" spc="-1" strike="noStrike">
              <a:latin typeface="Arial"/>
            </a:endParaRPr>
          </a:p>
          <a:p>
            <a:pPr algn="ctr">
              <a:lnSpc>
                <a:spcPct val="100000"/>
              </a:lnSpc>
              <a:buNone/>
            </a:pPr>
            <a:r>
              <a:rPr b="0" lang="en-US" sz="1400" spc="-1" strike="noStrike">
                <a:solidFill>
                  <a:srgbClr val="000000"/>
                </a:solidFill>
                <a:latin typeface="Gill Sans MT"/>
                <a:ea typeface="DejaVu Sans"/>
              </a:rPr>
              <a:t>Mean = 1.0, Std = .3</a:t>
            </a:r>
            <a:endParaRPr b="0" lang="en-US" sz="1400" spc="-1" strike="noStrike">
              <a:latin typeface="Arial"/>
            </a:endParaRPr>
          </a:p>
        </p:txBody>
      </p:sp>
      <p:sp>
        <p:nvSpPr>
          <p:cNvPr id="719" name="Oval 11"/>
          <p:cNvSpPr/>
          <p:nvPr/>
        </p:nvSpPr>
        <p:spPr>
          <a:xfrm>
            <a:off x="5522760" y="3966120"/>
            <a:ext cx="369360" cy="369360"/>
          </a:xfrm>
          <a:prstGeom prst="ellipse">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000000"/>
                </a:solidFill>
                <a:latin typeface="Gill Sans MT"/>
                <a:ea typeface="DejaVu Sans"/>
              </a:rPr>
              <a:t>*</a:t>
            </a:r>
            <a:endParaRPr b="0" lang="en-US" sz="2400" spc="-1" strike="noStrike">
              <a:latin typeface="Arial"/>
            </a:endParaRPr>
          </a:p>
        </p:txBody>
      </p:sp>
      <p:sp>
        <p:nvSpPr>
          <p:cNvPr id="720" name="Straight Arrow Connector 12"/>
          <p:cNvSpPr/>
          <p:nvPr/>
        </p:nvSpPr>
        <p:spPr>
          <a:xfrm>
            <a:off x="4786200" y="4151520"/>
            <a:ext cx="73584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1" name="Straight Arrow Connector 13"/>
          <p:cNvSpPr/>
          <p:nvPr/>
        </p:nvSpPr>
        <p:spPr>
          <a:xfrm flipH="1">
            <a:off x="5707440" y="3588840"/>
            <a:ext cx="9360" cy="37620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2" name="Straight Arrow Connector 14"/>
          <p:cNvSpPr/>
          <p:nvPr/>
        </p:nvSpPr>
        <p:spPr>
          <a:xfrm>
            <a:off x="5893200" y="4151520"/>
            <a:ext cx="1480320" cy="360"/>
          </a:xfrm>
          <a:custGeom>
            <a:avLst/>
            <a:gdLst/>
            <a:ahLst/>
            <a:rect l="l" t="t" r="r" b="b"/>
            <a:pathLst>
              <a:path w="21600" h="21600">
                <a:moveTo>
                  <a:pt x="0" y="0"/>
                </a:moveTo>
                <a:lnTo>
                  <a:pt x="21600" y="21600"/>
                </a:lnTo>
              </a:path>
            </a:pathLst>
          </a:custGeom>
          <a:noFill/>
          <a:ln cap="rnd">
            <a:solidFill>
              <a:srgbClr val="4472c4"/>
            </a:solidFill>
            <a:round/>
            <a:tailEnd len="med" type="triangle" w="med"/>
          </a:ln>
        </p:spPr>
        <p:style>
          <a:lnRef idx="1">
            <a:schemeClr val="accent1"/>
          </a:lnRef>
          <a:fillRef idx="0">
            <a:schemeClr val="accent1"/>
          </a:fillRef>
          <a:effectRef idx="0">
            <a:schemeClr val="accent1"/>
          </a:effectRef>
          <a:fontRef idx="minor"/>
        </p:style>
      </p:sp>
      <p:sp>
        <p:nvSpPr>
          <p:cNvPr id="723" name="Rectangle 15"/>
          <p:cNvSpPr/>
          <p:nvPr/>
        </p:nvSpPr>
        <p:spPr>
          <a:xfrm>
            <a:off x="7374600" y="3889800"/>
            <a:ext cx="1241280" cy="52200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0000"/>
                </a:solidFill>
                <a:latin typeface="Gill Sans MT"/>
                <a:ea typeface="DejaVu Sans"/>
              </a:rPr>
              <a:t>Augmented CXR Image</a:t>
            </a:r>
            <a:endParaRPr b="0" lang="en-US" sz="1400" spc="-1" strike="noStrike">
              <a:latin typeface="Arial"/>
            </a:endParaRPr>
          </a:p>
        </p:txBody>
      </p:sp>
      <p:sp>
        <p:nvSpPr>
          <p:cNvPr id="724" name="TextBox 16"/>
          <p:cNvSpPr/>
          <p:nvPr/>
        </p:nvSpPr>
        <p:spPr>
          <a:xfrm>
            <a:off x="5936040" y="3889800"/>
            <a:ext cx="13892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ffff"/>
                </a:solidFill>
                <a:latin typeface="Gill Sans MT"/>
                <a:ea typeface="DejaVu Sans"/>
              </a:rPr>
              <a:t>Inverse Fourier transform</a:t>
            </a:r>
            <a:endParaRPr b="0" lang="en-US" sz="1400" spc="-1" strike="noStrike">
              <a:latin typeface="Arial"/>
            </a:endParaRPr>
          </a:p>
        </p:txBody>
      </p:sp>
      <p:pic>
        <p:nvPicPr>
          <p:cNvPr id="725" name="Picture 17" descr="A close-up of a person's chest&#10;&#10;Description automatically generated with low confidence"/>
          <p:cNvPicPr/>
          <p:nvPr/>
        </p:nvPicPr>
        <p:blipFill>
          <a:blip r:embed="rId1"/>
          <a:srcRect l="0" t="0" r="0" b="14861"/>
          <a:stretch/>
        </p:blipFill>
        <p:spPr>
          <a:xfrm>
            <a:off x="2170440" y="2277360"/>
            <a:ext cx="7908840" cy="3370680"/>
          </a:xfrm>
          <a:prstGeom prst="rect">
            <a:avLst/>
          </a:prstGeom>
          <a:ln w="0">
            <a:noFill/>
          </a:ln>
        </p:spPr>
      </p:pic>
      <p:sp>
        <p:nvSpPr>
          <p:cNvPr id="726" name="TextBox 22"/>
          <p:cNvSpPr/>
          <p:nvPr/>
        </p:nvSpPr>
        <p:spPr>
          <a:xfrm>
            <a:off x="1451160" y="1260720"/>
            <a:ext cx="63954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Texture Augmentation)</a:t>
            </a:r>
            <a:endParaRPr b="0" lang="en-US" sz="2800" spc="-1" strike="noStrike">
              <a:latin typeface="Arial"/>
            </a:endParaRPr>
          </a:p>
        </p:txBody>
      </p:sp>
      <p:sp>
        <p:nvSpPr>
          <p:cNvPr id="727"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28" name="PlaceHolder 1"/>
          <p:cNvSpPr>
            <a:spLocks noGrp="1"/>
          </p:cNvSpPr>
          <p:nvPr>
            <p:ph type="sldNum" idx="6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E95F7A1-869F-4776-8F04-5B02E6636834}"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2" presetSubtype="4">
                                  <p:stCondLst>
                                    <p:cond delay="0"/>
                                  </p:stCondLst>
                                  <p:childTnLst>
                                    <p:set>
                                      <p:cBhvr>
                                        <p:cTn id="584" dur="1" fill="hold">
                                          <p:stCondLst>
                                            <p:cond delay="0"/>
                                          </p:stCondLst>
                                        </p:cTn>
                                        <p:tgtEl>
                                          <p:spTgt spid="725"/>
                                        </p:tgtEl>
                                        <p:attrNameLst>
                                          <p:attrName>style.visibility</p:attrName>
                                        </p:attrNameLst>
                                      </p:cBhvr>
                                      <p:to>
                                        <p:strVal val="visible"/>
                                      </p:to>
                                    </p:set>
                                    <p:anim calcmode="lin" valueType="num">
                                      <p:cBhvr additive="repl">
                                        <p:cTn id="585" dur="500" fill="hold"/>
                                        <p:tgtEl>
                                          <p:spTgt spid="725"/>
                                        </p:tgtEl>
                                        <p:attrNameLst>
                                          <p:attrName>ppt_x</p:attrName>
                                        </p:attrNameLst>
                                      </p:cBhvr>
                                      <p:tavLst>
                                        <p:tav tm="0">
                                          <p:val>
                                            <p:strVal val="#ppt_x"/>
                                          </p:val>
                                        </p:tav>
                                        <p:tav tm="100000">
                                          <p:val>
                                            <p:strVal val="#ppt_x"/>
                                          </p:val>
                                        </p:tav>
                                      </p:tavLst>
                                    </p:anim>
                                    <p:anim calcmode="lin" valueType="num">
                                      <p:cBhvr additive="repl">
                                        <p:cTn id="586" dur="500" fill="hold"/>
                                        <p:tgtEl>
                                          <p:spTgt spid="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3" name="Picture 211" descr=""/>
          <p:cNvPicPr/>
          <p:nvPr/>
        </p:nvPicPr>
        <p:blipFill>
          <a:blip r:embed="rId2"/>
          <a:stretch/>
        </p:blipFill>
        <p:spPr>
          <a:xfrm>
            <a:off x="0" y="0"/>
            <a:ext cx="12188520" cy="6855840"/>
          </a:xfrm>
          <a:prstGeom prst="rect">
            <a:avLst/>
          </a:prstGeom>
          <a:ln w="0">
            <a:noFill/>
          </a:ln>
        </p:spPr>
      </p:pic>
      <p:sp>
        <p:nvSpPr>
          <p:cNvPr id="154" name="PlaceHolder 1"/>
          <p:cNvSpPr>
            <a:spLocks noGrp="1"/>
          </p:cNvSpPr>
          <p:nvPr>
            <p:ph/>
          </p:nvPr>
        </p:nvSpPr>
        <p:spPr>
          <a:xfrm>
            <a:off x="889200" y="1194480"/>
            <a:ext cx="10425240" cy="905400"/>
          </a:xfrm>
          <a:prstGeom prst="rect">
            <a:avLst/>
          </a:prstGeom>
          <a:noFill/>
          <a:ln w="0">
            <a:noFill/>
          </a:ln>
        </p:spPr>
        <p:txBody>
          <a:bodyPr anchor="ctr">
            <a:normAutofit/>
          </a:bodyPr>
          <a:p>
            <a:pPr marL="228600" indent="-228600">
              <a:lnSpc>
                <a:spcPct val="100000"/>
              </a:lnSpc>
              <a:spcAft>
                <a:spcPts val="1001"/>
              </a:spcAft>
              <a:buClr>
                <a:srgbClr val="ffffff"/>
              </a:buClr>
              <a:buFont typeface="Arial"/>
              <a:buChar char="•"/>
            </a:pPr>
            <a:r>
              <a:rPr b="0" lang="en-US" sz="2400" spc="-1" strike="noStrike">
                <a:solidFill>
                  <a:srgbClr val="ffffff"/>
                </a:solidFill>
                <a:latin typeface="Calibri"/>
              </a:rPr>
              <a:t>Typical diagnostic tools for COVID-19 are :</a:t>
            </a:r>
            <a:endParaRPr b="0" lang="en-US" sz="2400" spc="-1" strike="noStrike">
              <a:solidFill>
                <a:srgbClr val="ffffff"/>
              </a:solidFill>
              <a:latin typeface="Calibri"/>
            </a:endParaRPr>
          </a:p>
        </p:txBody>
      </p:sp>
      <p:sp>
        <p:nvSpPr>
          <p:cNvPr id="155" name="PlaceHolder 1"/>
          <p:cNvSpPr/>
          <p:nvPr/>
        </p:nvSpPr>
        <p:spPr>
          <a:xfrm>
            <a:off x="4100040" y="354960"/>
            <a:ext cx="4000680" cy="930600"/>
          </a:xfrm>
          <a:prstGeom prst="rect">
            <a:avLst/>
          </a:prstGeom>
          <a:noFill/>
          <a:ln w="0">
            <a:noFill/>
          </a:ln>
        </p:spPr>
        <p:style>
          <a:lnRef idx="0"/>
          <a:fillRef idx="0"/>
          <a:effectRef idx="0"/>
          <a:fontRef idx="minor"/>
        </p:style>
        <p:txBody>
          <a:bodyPr anchor="ctr">
            <a:normAutofit fontScale="79000"/>
          </a:bodyPr>
          <a:p>
            <a:pPr>
              <a:lnSpc>
                <a:spcPct val="100000"/>
              </a:lnSpc>
              <a:buNone/>
            </a:pPr>
            <a:r>
              <a:rPr b="1" lang="en-US" sz="4400" spc="-1" strike="noStrike" cap="all">
                <a:solidFill>
                  <a:srgbClr val="ffffff"/>
                </a:solidFill>
                <a:latin typeface="Calibri Light"/>
              </a:rPr>
              <a:t>Introduction</a:t>
            </a:r>
            <a:endParaRPr b="0" lang="en-US" sz="4400" spc="-1" strike="noStrike">
              <a:latin typeface="Arial"/>
            </a:endParaRPr>
          </a:p>
        </p:txBody>
      </p:sp>
      <p:sp>
        <p:nvSpPr>
          <p:cNvPr id="156" name="PlaceHolder 2"/>
          <p:cNvSpPr>
            <a:spLocks noGrp="1"/>
          </p:cNvSpPr>
          <p:nvPr>
            <p:ph type="sldNum" idx="1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6EBAC427-1A4E-439A-B761-9891B5690A44}" type="slidenum">
              <a:rPr b="0" lang="en-US" sz="2400" spc="-1" strike="noStrike">
                <a:solidFill>
                  <a:srgbClr val="ffffff"/>
                </a:solidFill>
                <a:latin typeface="Calibri"/>
              </a:rPr>
              <a:t>&lt;number&gt;</a:t>
            </a:fld>
            <a:endParaRPr b="0" lang="en-US" sz="2400" spc="-1" strike="noStrike">
              <a:latin typeface="Times New Roman"/>
            </a:endParaRPr>
          </a:p>
        </p:txBody>
      </p:sp>
      <p:graphicFrame>
        <p:nvGraphicFramePr>
          <p:cNvPr id="157" name="Table 5"/>
          <p:cNvGraphicFramePr/>
          <p:nvPr/>
        </p:nvGraphicFramePr>
        <p:xfrm>
          <a:off x="1046520" y="2194200"/>
          <a:ext cx="9845640" cy="0"/>
        </p:xfrm>
        <a:graphic>
          <a:graphicData uri="http://schemas.openxmlformats.org/drawingml/2006/table">
            <a:tbl>
              <a:tblPr/>
              <a:tblGrid>
                <a:gridCol w="1817280"/>
                <a:gridCol w="3144240"/>
                <a:gridCol w="3350880"/>
                <a:gridCol w="1532880"/>
              </a:tblGrid>
              <a:tr h="0">
                <a:tc>
                  <a:txBody>
                    <a:bodyPr anchor="b">
                      <a:noAutofit/>
                    </a:bodyPr>
                    <a:p>
                      <a:pPr algn="ctr">
                        <a:lnSpc>
                          <a:spcPct val="100000"/>
                        </a:lnSpc>
                        <a:buNone/>
                      </a:pPr>
                      <a:r>
                        <a:rPr b="1" lang="en-US" sz="1800" spc="-1" strike="noStrike">
                          <a:solidFill>
                            <a:srgbClr val="ffffff"/>
                          </a:solidFill>
                          <a:latin typeface="Calibri"/>
                        </a:rPr>
                        <a:t>Detection Approach</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Description</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Accuracy</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Time to Results</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0">
                <a:tc>
                  <a:txBody>
                    <a:bodyPr anchor="ctr">
                      <a:noAutofit/>
                    </a:bodyPr>
                    <a:p>
                      <a:pPr algn="ctr">
                        <a:lnSpc>
                          <a:spcPct val="100000"/>
                        </a:lnSpc>
                        <a:buNone/>
                      </a:pPr>
                      <a:r>
                        <a:rPr b="0" lang="en-US" sz="1800" spc="-1" strike="noStrike">
                          <a:solidFill>
                            <a:srgbClr val="000000"/>
                          </a:solidFill>
                          <a:latin typeface="Calibri"/>
                        </a:rPr>
                        <a:t>RT-PCR</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Detects genetic material of the virus through amplification of RNA</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Highly accurate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Within a few hours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0">
                <a:tc>
                  <a:txBody>
                    <a:bodyPr anchor="ctr">
                      <a:noAutofit/>
                    </a:bodyPr>
                    <a:p>
                      <a:pPr algn="ctr">
                        <a:lnSpc>
                          <a:spcPct val="100000"/>
                        </a:lnSpc>
                        <a:buNone/>
                      </a:pPr>
                      <a:r>
                        <a:rPr b="0" lang="en-US" sz="1800" spc="-1" strike="noStrike">
                          <a:solidFill>
                            <a:srgbClr val="000000"/>
                          </a:solidFill>
                          <a:latin typeface="Calibri"/>
                        </a:rPr>
                        <a:t>Rapid Antigen Test</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Detects specific proteins on the surface of the virus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Less accurate than RT-PCR</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Within minutes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0">
                <a:tc>
                  <a:txBody>
                    <a:bodyPr anchor="ctr">
                      <a:noAutofit/>
                    </a:bodyPr>
                    <a:p>
                      <a:pPr algn="ctr">
                        <a:lnSpc>
                          <a:spcPct val="100000"/>
                        </a:lnSpc>
                        <a:buNone/>
                      </a:pPr>
                      <a:r>
                        <a:rPr b="0" lang="en-US" sz="1800" spc="-1" strike="noStrike">
                          <a:solidFill>
                            <a:srgbClr val="000000"/>
                          </a:solidFill>
                          <a:latin typeface="Calibri"/>
                        </a:rPr>
                        <a:t>Antibody Test</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Detects the presence of antibodies against the virus in a blood sample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Not used to diagnose active infections, but can indicate past infections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Within a few hours to a few days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0">
                <a:tc>
                  <a:txBody>
                    <a:bodyPr anchor="ctr">
                      <a:noAutofit/>
                    </a:bodyPr>
                    <a:p>
                      <a:pPr algn="ctr">
                        <a:lnSpc>
                          <a:spcPct val="100000"/>
                        </a:lnSpc>
                        <a:buNone/>
                      </a:pPr>
                      <a:r>
                        <a:rPr b="0" lang="en-US" sz="1800" spc="-1" strike="noStrike">
                          <a:solidFill>
                            <a:srgbClr val="000000"/>
                          </a:solidFill>
                          <a:latin typeface="Calibri"/>
                        </a:rPr>
                        <a:t>Chest Imaging</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Uses chest X-rays or CT scans to detect COVID-19 pneumonia</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Not used as a primary diagnostic tool, typically used in combination with other methods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 </a:t>
                      </a:r>
                      <a:r>
                        <a:rPr b="0" lang="en-US" sz="1800" spc="-1" strike="noStrike">
                          <a:solidFill>
                            <a:srgbClr val="000000"/>
                          </a:solidFill>
                          <a:latin typeface="Calibri"/>
                        </a:rPr>
                        <a:t>depends on imaging procedure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bl>
          </a:graphicData>
        </a:graphic>
      </p:graphicFrame>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ontent Placeholder 2"/>
          <p:cNvSpPr/>
          <p:nvPr/>
        </p:nvSpPr>
        <p:spPr>
          <a:xfrm>
            <a:off x="1893600" y="1752480"/>
            <a:ext cx="8569080" cy="398016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Network design principle</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Any linear combination is followed by </a:t>
            </a:r>
            <a:r>
              <a:rPr b="0" lang="en-US" sz="2400" spc="-1" strike="noStrike" u="sng">
                <a:solidFill>
                  <a:srgbClr val="ffffff"/>
                </a:solidFill>
                <a:uFillTx/>
                <a:latin typeface="Gill Sans MT"/>
                <a:ea typeface="DejaVu Sans"/>
              </a:rPr>
              <a:t>Batch Norm</a:t>
            </a:r>
            <a:r>
              <a:rPr b="0" lang="en-US" sz="2400" spc="-1" strike="noStrike">
                <a:solidFill>
                  <a:srgbClr val="ffffff"/>
                </a:solidFill>
                <a:latin typeface="Gill Sans MT"/>
                <a:ea typeface="DejaVu Sans"/>
              </a:rPr>
              <a:t>.[9]</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ReLU</a:t>
            </a:r>
            <a:r>
              <a:rPr b="0" lang="en-US" sz="2400" spc="-1" strike="noStrike">
                <a:solidFill>
                  <a:srgbClr val="ffffff"/>
                </a:solidFill>
                <a:latin typeface="Gill Sans MT"/>
                <a:ea typeface="DejaVu Sans"/>
              </a:rPr>
              <a:t> is used for as activation function.[10]</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For the same block </a:t>
            </a:r>
            <a:r>
              <a:rPr b="0" lang="en-US" sz="2400" spc="-1" strike="noStrike" u="sng">
                <a:solidFill>
                  <a:srgbClr val="ffffff"/>
                </a:solidFill>
                <a:uFillTx/>
                <a:latin typeface="Gill Sans MT"/>
                <a:ea typeface="DejaVu Sans"/>
              </a:rPr>
              <a:t>Dense Residual Connection</a:t>
            </a:r>
            <a:r>
              <a:rPr b="0" lang="en-US" sz="2400" spc="-1" strike="noStrike">
                <a:solidFill>
                  <a:srgbClr val="ffffff"/>
                </a:solidFill>
                <a:latin typeface="Gill Sans MT"/>
                <a:ea typeface="DejaVu Sans"/>
              </a:rPr>
              <a:t> is included.[11]</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Dropout layer </a:t>
            </a:r>
            <a:r>
              <a:rPr b="0" lang="en-US" sz="2400" spc="-1" strike="noStrike">
                <a:solidFill>
                  <a:srgbClr val="ffffff"/>
                </a:solidFill>
                <a:latin typeface="Gill Sans MT"/>
                <a:ea typeface="DejaVu Sans"/>
              </a:rPr>
              <a:t>is added as a first layer of FullyConn layers.[12]</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Max Norm Constrain.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u="sng">
                <a:solidFill>
                  <a:srgbClr val="ffffff"/>
                </a:solidFill>
                <a:uFillTx/>
                <a:latin typeface="Gill Sans MT"/>
                <a:ea typeface="DejaVu Sans"/>
              </a:rPr>
              <a:t>Thin architectures</a:t>
            </a:r>
            <a:r>
              <a:rPr b="0" lang="en-US" sz="2400" spc="-1" strike="noStrike">
                <a:solidFill>
                  <a:srgbClr val="ffffff"/>
                </a:solidFill>
                <a:latin typeface="Gill Sans MT"/>
                <a:ea typeface="DejaVu Sans"/>
              </a:rPr>
              <a:t> and </a:t>
            </a:r>
            <a:r>
              <a:rPr b="0" lang="en-US" sz="2400" spc="-1" strike="noStrike" u="sng">
                <a:solidFill>
                  <a:srgbClr val="ffffff"/>
                </a:solidFill>
                <a:uFillTx/>
                <a:latin typeface="Gill Sans MT"/>
                <a:ea typeface="DejaVu Sans"/>
              </a:rPr>
              <a:t>small Kernel size </a:t>
            </a:r>
            <a:r>
              <a:rPr b="0" lang="en-US" sz="2400" spc="-1" strike="noStrike">
                <a:solidFill>
                  <a:srgbClr val="ffffff"/>
                </a:solidFill>
                <a:latin typeface="Gill Sans MT"/>
                <a:ea typeface="DejaVu Sans"/>
              </a:rPr>
              <a:t>(3x3). </a:t>
            </a:r>
            <a:endParaRPr b="0" lang="en-US" sz="2400" spc="-1" strike="noStrike">
              <a:latin typeface="Arial"/>
            </a:endParaRPr>
          </a:p>
          <a:p>
            <a:pPr>
              <a:lnSpc>
                <a:spcPct val="100000"/>
              </a:lnSpc>
              <a:buNone/>
            </a:pPr>
            <a:endParaRPr b="0" lang="en-US" sz="1800" spc="-1" strike="noStrike">
              <a:latin typeface="Arial"/>
            </a:endParaRPr>
          </a:p>
        </p:txBody>
      </p:sp>
      <p:sp>
        <p:nvSpPr>
          <p:cNvPr id="730" name="TextBox 22"/>
          <p:cNvSpPr/>
          <p:nvPr/>
        </p:nvSpPr>
        <p:spPr>
          <a:xfrm>
            <a:off x="1451160" y="1251000"/>
            <a:ext cx="2634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p:txBody>
      </p:sp>
      <p:sp>
        <p:nvSpPr>
          <p:cNvPr id="731"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32" name="TextBox 1"/>
          <p:cNvSpPr/>
          <p:nvPr/>
        </p:nvSpPr>
        <p:spPr>
          <a:xfrm>
            <a:off x="51120" y="5985720"/>
            <a:ext cx="1209024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050" spc="-1" strike="noStrike">
                <a:solidFill>
                  <a:srgbClr val="ffffff"/>
                </a:solidFill>
                <a:latin typeface="Arial"/>
              </a:rPr>
              <a:t>[9] Ioffe, Sergey, and Christian Szegedy. "Batch normalization: Accelerating deep network training by reducing internal covariate shift." </a:t>
            </a:r>
            <a:r>
              <a:rPr b="0" i="1" lang="en-US" sz="1050" spc="-1" strike="noStrike">
                <a:solidFill>
                  <a:srgbClr val="ffffff"/>
                </a:solidFill>
                <a:latin typeface="Arial"/>
              </a:rPr>
              <a:t>International conference on machine learning</a:t>
            </a:r>
            <a:r>
              <a:rPr b="0" lang="en-US" sz="1050" spc="-1" strike="noStrike">
                <a:solidFill>
                  <a:srgbClr val="ffffff"/>
                </a:solidFill>
                <a:latin typeface="Arial"/>
              </a:rPr>
              <a:t>. PMLR,</a:t>
            </a:r>
            <a:endParaRPr b="0" lang="en-US" sz="1050" spc="-1" strike="noStrike">
              <a:latin typeface="Arial"/>
            </a:endParaRPr>
          </a:p>
          <a:p>
            <a:pPr>
              <a:lnSpc>
                <a:spcPct val="100000"/>
              </a:lnSpc>
              <a:buNone/>
            </a:pPr>
            <a:r>
              <a:rPr b="0" lang="en-US" sz="1050" spc="-1" strike="noStrike">
                <a:solidFill>
                  <a:srgbClr val="ffffff"/>
                </a:solidFill>
                <a:latin typeface="Arial"/>
              </a:rPr>
              <a:t>[10] Krizhevsky, Alex, Ilya Sutskever, and Geoffrey E. Hinton. "Imagenet classification with deep convolutional neural networks." </a:t>
            </a:r>
            <a:r>
              <a:rPr b="0" i="1" lang="en-US" sz="1050" spc="-1" strike="noStrike">
                <a:solidFill>
                  <a:srgbClr val="ffffff"/>
                </a:solidFill>
                <a:latin typeface="Arial"/>
              </a:rPr>
              <a:t>Advances in neural information processing systems</a:t>
            </a:r>
            <a:r>
              <a:rPr b="0" lang="en-US" sz="1050" spc="-1" strike="noStrike">
                <a:solidFill>
                  <a:srgbClr val="ffffff"/>
                </a:solidFill>
                <a:latin typeface="Arial"/>
              </a:rPr>
              <a:t> 25 (2012).</a:t>
            </a:r>
            <a:endParaRPr b="0" lang="en-US" sz="1050" spc="-1" strike="noStrike">
              <a:latin typeface="Arial"/>
            </a:endParaRPr>
          </a:p>
          <a:p>
            <a:pPr>
              <a:lnSpc>
                <a:spcPct val="100000"/>
              </a:lnSpc>
              <a:buNone/>
            </a:pPr>
            <a:r>
              <a:rPr b="0" lang="en-US" sz="1050" spc="-1" strike="noStrike">
                <a:solidFill>
                  <a:srgbClr val="ffffff"/>
                </a:solidFill>
                <a:latin typeface="Arial"/>
              </a:rPr>
              <a:t>[11] Zhang, Yulun, et al. "Residual dense network for image super-resolution." </a:t>
            </a:r>
            <a:r>
              <a:rPr b="0" i="1" lang="en-US" sz="1050" spc="-1" strike="noStrike">
                <a:solidFill>
                  <a:srgbClr val="ffffff"/>
                </a:solidFill>
                <a:latin typeface="Arial"/>
              </a:rPr>
              <a:t>Proceedings of the IEEE conference on computer vision and pattern recognition</a:t>
            </a:r>
            <a:r>
              <a:rPr b="0" lang="en-US" sz="1050" spc="-1" strike="noStrike">
                <a:solidFill>
                  <a:srgbClr val="ffffff"/>
                </a:solidFill>
                <a:latin typeface="Arial"/>
              </a:rPr>
              <a:t>. 2018.</a:t>
            </a:r>
            <a:endParaRPr b="0" lang="en-US" sz="1050" spc="-1" strike="noStrike">
              <a:latin typeface="Arial"/>
            </a:endParaRPr>
          </a:p>
          <a:p>
            <a:pPr>
              <a:lnSpc>
                <a:spcPct val="100000"/>
              </a:lnSpc>
              <a:buNone/>
            </a:pPr>
            <a:r>
              <a:rPr b="0" lang="en-US" sz="1050" spc="-1" strike="noStrike">
                <a:solidFill>
                  <a:srgbClr val="ffffff"/>
                </a:solidFill>
                <a:latin typeface="Arial"/>
              </a:rPr>
              <a:t>[12] Srivastava, Nitish, et al. "Dropout: a simple way to prevent neural networks from overfitting." </a:t>
            </a:r>
            <a:r>
              <a:rPr b="0" i="1" lang="en-US" sz="1050" spc="-1" strike="noStrike">
                <a:solidFill>
                  <a:srgbClr val="ffffff"/>
                </a:solidFill>
                <a:latin typeface="Arial"/>
              </a:rPr>
              <a:t>The journal of machine learning research</a:t>
            </a:r>
            <a:r>
              <a:rPr b="0" lang="en-US" sz="1050" spc="-1" strike="noStrike">
                <a:solidFill>
                  <a:srgbClr val="ffffff"/>
                </a:solidFill>
                <a:latin typeface="Arial"/>
              </a:rPr>
              <a:t> 15.1 (2014)</a:t>
            </a:r>
            <a:endParaRPr b="0" lang="en-US" sz="1050" spc="-1" strike="noStrike">
              <a:latin typeface="Arial"/>
            </a:endParaRPr>
          </a:p>
        </p:txBody>
      </p:sp>
      <p:sp>
        <p:nvSpPr>
          <p:cNvPr id="733" name="PlaceHolder 1"/>
          <p:cNvSpPr>
            <a:spLocks noGrp="1"/>
          </p:cNvSpPr>
          <p:nvPr>
            <p:ph type="sldNum" idx="6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C2490806-2717-4AAB-9776-989B6C2EEECD}"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4" name="Picture 20" descr=""/>
          <p:cNvPicPr/>
          <p:nvPr/>
        </p:nvPicPr>
        <p:blipFill>
          <a:blip r:embed="rId1"/>
          <a:stretch/>
        </p:blipFill>
        <p:spPr>
          <a:xfrm>
            <a:off x="1013400" y="2376000"/>
            <a:ext cx="9952200" cy="2860200"/>
          </a:xfrm>
          <a:prstGeom prst="rect">
            <a:avLst/>
          </a:prstGeom>
          <a:ln w="0">
            <a:noFill/>
          </a:ln>
        </p:spPr>
      </p:pic>
      <p:sp>
        <p:nvSpPr>
          <p:cNvPr id="735" name="Oval 21"/>
          <p:cNvSpPr/>
          <p:nvPr/>
        </p:nvSpPr>
        <p:spPr>
          <a:xfrm>
            <a:off x="5400720" y="2600280"/>
            <a:ext cx="1420920" cy="1803600"/>
          </a:xfrm>
          <a:prstGeom prst="ellipse">
            <a:avLst/>
          </a:prstGeom>
          <a:noFill/>
          <a:ln cap="rnd" w="381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736" name="Picture 6" descr=""/>
          <p:cNvPicPr/>
          <p:nvPr/>
        </p:nvPicPr>
        <p:blipFill>
          <a:blip r:embed="rId2"/>
          <a:stretch/>
        </p:blipFill>
        <p:spPr>
          <a:xfrm rot="16200000">
            <a:off x="4374000" y="310320"/>
            <a:ext cx="3474000" cy="6826680"/>
          </a:xfrm>
          <a:prstGeom prst="rect">
            <a:avLst/>
          </a:prstGeom>
          <a:ln w="0">
            <a:noFill/>
          </a:ln>
        </p:spPr>
      </p:pic>
      <p:sp>
        <p:nvSpPr>
          <p:cNvPr id="737" name="TextBox 22"/>
          <p:cNvSpPr/>
          <p:nvPr/>
        </p:nvSpPr>
        <p:spPr>
          <a:xfrm>
            <a:off x="1451160" y="1251000"/>
            <a:ext cx="59896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Proposed Architecture )</a:t>
            </a:r>
            <a:endParaRPr b="0" lang="en-US" sz="2800" spc="-1" strike="noStrike">
              <a:latin typeface="Arial"/>
            </a:endParaRPr>
          </a:p>
        </p:txBody>
      </p:sp>
      <p:sp>
        <p:nvSpPr>
          <p:cNvPr id="738"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739" name="PlaceHolder 1"/>
          <p:cNvSpPr>
            <a:spLocks noGrp="1"/>
          </p:cNvSpPr>
          <p:nvPr>
            <p:ph type="sldNum" idx="6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CFEC547-FB51-43B4-AA5C-64050DC2182E}"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87" dur="indefinite" restart="never" nodeType="tmRoot">
          <p:childTnLst>
            <p:seq>
              <p:cTn id="588" dur="indefinite" nodeType="mainSeq">
                <p:childTnLst>
                  <p:par>
                    <p:cTn id="589" fill="hold">
                      <p:stCondLst>
                        <p:cond delay="indefinite"/>
                      </p:stCondLst>
                      <p:childTnLst>
                        <p:par>
                          <p:cTn id="590" fill="hold">
                            <p:stCondLst>
                              <p:cond delay="0"/>
                            </p:stCondLst>
                            <p:childTnLst>
                              <p:par>
                                <p:cTn id="591" nodeType="clickEffect" fill="hold" presetClass="entr" presetID="2" presetSubtype="4">
                                  <p:stCondLst>
                                    <p:cond delay="0"/>
                                  </p:stCondLst>
                                  <p:childTnLst>
                                    <p:set>
                                      <p:cBhvr>
                                        <p:cTn id="592" dur="1" fill="hold">
                                          <p:stCondLst>
                                            <p:cond delay="0"/>
                                          </p:stCondLst>
                                        </p:cTn>
                                        <p:tgtEl>
                                          <p:spTgt spid="735"/>
                                        </p:tgtEl>
                                        <p:attrNameLst>
                                          <p:attrName>style.visibility</p:attrName>
                                        </p:attrNameLst>
                                      </p:cBhvr>
                                      <p:to>
                                        <p:strVal val="visible"/>
                                      </p:to>
                                    </p:set>
                                    <p:anim calcmode="lin" valueType="num">
                                      <p:cBhvr additive="repl">
                                        <p:cTn id="593" dur="500" fill="hold"/>
                                        <p:tgtEl>
                                          <p:spTgt spid="735"/>
                                        </p:tgtEl>
                                        <p:attrNameLst>
                                          <p:attrName>ppt_x</p:attrName>
                                        </p:attrNameLst>
                                      </p:cBhvr>
                                      <p:tavLst>
                                        <p:tav tm="0">
                                          <p:val>
                                            <p:strVal val="#ppt_x"/>
                                          </p:val>
                                        </p:tav>
                                        <p:tav tm="100000">
                                          <p:val>
                                            <p:strVal val="#ppt_x"/>
                                          </p:val>
                                        </p:tav>
                                      </p:tavLst>
                                    </p:anim>
                                    <p:anim calcmode="lin" valueType="num">
                                      <p:cBhvr additive="repl">
                                        <p:cTn id="594" dur="500" fill="hold"/>
                                        <p:tgtEl>
                                          <p:spTgt spid="735"/>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2" presetSubtype="4">
                                  <p:stCondLst>
                                    <p:cond delay="0"/>
                                  </p:stCondLst>
                                  <p:childTnLst>
                                    <p:set>
                                      <p:cBhvr>
                                        <p:cTn id="598" dur="1" fill="hold">
                                          <p:stCondLst>
                                            <p:cond delay="0"/>
                                          </p:stCondLst>
                                        </p:cTn>
                                        <p:tgtEl>
                                          <p:spTgt spid="736"/>
                                        </p:tgtEl>
                                        <p:attrNameLst>
                                          <p:attrName>style.visibility</p:attrName>
                                        </p:attrNameLst>
                                      </p:cBhvr>
                                      <p:to>
                                        <p:strVal val="visible"/>
                                      </p:to>
                                    </p:set>
                                    <p:anim calcmode="lin" valueType="num">
                                      <p:cBhvr additive="repl">
                                        <p:cTn id="599" dur="500" fill="hold"/>
                                        <p:tgtEl>
                                          <p:spTgt spid="736"/>
                                        </p:tgtEl>
                                        <p:attrNameLst>
                                          <p:attrName>ppt_x</p:attrName>
                                        </p:attrNameLst>
                                      </p:cBhvr>
                                      <p:tavLst>
                                        <p:tav tm="0">
                                          <p:val>
                                            <p:strVal val="#ppt_x"/>
                                          </p:val>
                                        </p:tav>
                                        <p:tav tm="100000">
                                          <p:val>
                                            <p:strVal val="#ppt_x"/>
                                          </p:val>
                                        </p:tav>
                                      </p:tavLst>
                                    </p:anim>
                                    <p:anim calcmode="lin" valueType="num">
                                      <p:cBhvr additive="repl">
                                        <p:cTn id="600" dur="500" fill="hold"/>
                                        <p:tgtEl>
                                          <p:spTgt spid="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p:nvPr>
        </p:nvSpPr>
        <p:spPr>
          <a:xfrm>
            <a:off x="0" y="1865160"/>
            <a:ext cx="8746920" cy="50616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Dense spatial weighted Atrous Spatial pyramaid pooling (DSWASPP)  </a:t>
            </a:r>
            <a:endParaRPr b="0" lang="en-US" sz="2000" spc="-1" strike="noStrike">
              <a:solidFill>
                <a:srgbClr val="ffffff"/>
              </a:solidFill>
              <a:latin typeface="Calibri"/>
            </a:endParaRPr>
          </a:p>
        </p:txBody>
      </p:sp>
      <p:sp>
        <p:nvSpPr>
          <p:cNvPr id="741" name="Rectangle 18"/>
          <p:cNvSpPr/>
          <p:nvPr/>
        </p:nvSpPr>
        <p:spPr>
          <a:xfrm rot="16200000">
            <a:off x="876564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2" name="Straight Arrow Connector 19"/>
          <p:cNvSpPr/>
          <p:nvPr/>
        </p:nvSpPr>
        <p:spPr>
          <a:xfrm flipV="1">
            <a:off x="958428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3" name="Straight Arrow Connector 20"/>
          <p:cNvSpPr/>
          <p:nvPr/>
        </p:nvSpPr>
        <p:spPr>
          <a:xfrm>
            <a:off x="9728280" y="228420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4" name="TextBox 21"/>
          <p:cNvSpPr/>
          <p:nvPr/>
        </p:nvSpPr>
        <p:spPr>
          <a:xfrm rot="16200000">
            <a:off x="11397240" y="284220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45" name="Rectangle 22"/>
          <p:cNvSpPr/>
          <p:nvPr/>
        </p:nvSpPr>
        <p:spPr>
          <a:xfrm rot="16200000">
            <a:off x="959148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6" name="Rectangle 23"/>
          <p:cNvSpPr/>
          <p:nvPr/>
        </p:nvSpPr>
        <p:spPr>
          <a:xfrm rot="16200000">
            <a:off x="10417320" y="289692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SWASPP</a:t>
            </a:r>
            <a:endParaRPr b="0" lang="en-US" sz="1600" spc="-1" strike="noStrike">
              <a:latin typeface="Arial"/>
            </a:endParaRPr>
          </a:p>
        </p:txBody>
      </p:sp>
      <p:sp>
        <p:nvSpPr>
          <p:cNvPr id="747" name="Straight Arrow Connector 24"/>
          <p:cNvSpPr/>
          <p:nvPr/>
        </p:nvSpPr>
        <p:spPr>
          <a:xfrm flipV="1">
            <a:off x="1041012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8" name="Straight Arrow Connector 25"/>
          <p:cNvSpPr/>
          <p:nvPr/>
        </p:nvSpPr>
        <p:spPr>
          <a:xfrm flipV="1">
            <a:off x="8758440" y="3069720"/>
            <a:ext cx="4734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49" name="Straight Arrow Connector 26"/>
          <p:cNvSpPr/>
          <p:nvPr/>
        </p:nvSpPr>
        <p:spPr>
          <a:xfrm flipV="1">
            <a:off x="11235960" y="3069720"/>
            <a:ext cx="47340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750" name="Straight Connector 27"/>
          <p:cNvSpPr/>
          <p:nvPr/>
        </p:nvSpPr>
        <p:spPr>
          <a:xfrm flipV="1">
            <a:off x="9034920" y="2284200"/>
            <a:ext cx="360" cy="78732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1" name="Straight Connector 28"/>
          <p:cNvSpPr/>
          <p:nvPr/>
        </p:nvSpPr>
        <p:spPr>
          <a:xfrm flipH="1">
            <a:off x="9052560" y="2284200"/>
            <a:ext cx="1560600" cy="36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2" name="Straight Arrow Connector 29"/>
          <p:cNvSpPr/>
          <p:nvPr/>
        </p:nvSpPr>
        <p:spPr>
          <a:xfrm>
            <a:off x="10613160" y="228420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3" name="Straight Connector 30"/>
          <p:cNvSpPr/>
          <p:nvPr/>
        </p:nvSpPr>
        <p:spPr>
          <a:xfrm flipH="1">
            <a:off x="9908280" y="3851280"/>
            <a:ext cx="814320" cy="36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54" name="Straight Arrow Connector 31"/>
          <p:cNvSpPr/>
          <p:nvPr/>
        </p:nvSpPr>
        <p:spPr>
          <a:xfrm>
            <a:off x="9908640" y="3071880"/>
            <a:ext cx="360" cy="7866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5" name="Straight Arrow Connector 32"/>
          <p:cNvSpPr/>
          <p:nvPr/>
        </p:nvSpPr>
        <p:spPr>
          <a:xfrm flipH="1" flipV="1">
            <a:off x="10720800" y="3071160"/>
            <a:ext cx="360" cy="7783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56" name="TextBox 33"/>
          <p:cNvSpPr/>
          <p:nvPr/>
        </p:nvSpPr>
        <p:spPr>
          <a:xfrm rot="16200000">
            <a:off x="8028720" y="291096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57" name="Rectangle 34"/>
          <p:cNvSpPr/>
          <p:nvPr/>
        </p:nvSpPr>
        <p:spPr>
          <a:xfrm>
            <a:off x="8926200" y="2200320"/>
            <a:ext cx="2388240" cy="173196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58" name="Rectangle 35"/>
          <p:cNvSpPr/>
          <p:nvPr/>
        </p:nvSpPr>
        <p:spPr>
          <a:xfrm>
            <a:off x="1464840" y="392904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59" name="Rectangle 36"/>
          <p:cNvSpPr/>
          <p:nvPr/>
        </p:nvSpPr>
        <p:spPr>
          <a:xfrm>
            <a:off x="1464840" y="458244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60" name="Rectangle 37"/>
          <p:cNvSpPr/>
          <p:nvPr/>
        </p:nvSpPr>
        <p:spPr>
          <a:xfrm>
            <a:off x="1573560" y="46630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Conv3x3,32,r=2</a:t>
            </a:r>
            <a:endParaRPr b="0" lang="en-US" sz="1600" spc="-1" strike="noStrike">
              <a:latin typeface="Arial"/>
            </a:endParaRPr>
          </a:p>
        </p:txBody>
      </p:sp>
      <p:sp>
        <p:nvSpPr>
          <p:cNvPr id="761" name="Rectangle 38"/>
          <p:cNvSpPr/>
          <p:nvPr/>
        </p:nvSpPr>
        <p:spPr>
          <a:xfrm>
            <a:off x="1464840" y="5195160"/>
            <a:ext cx="3236760" cy="512280"/>
          </a:xfrm>
          <a:prstGeom prst="rect">
            <a:avLst/>
          </a:prstGeom>
          <a:noFill/>
          <a:ln cap="rnd" w="28575">
            <a:solidFill>
              <a:srgbClr val="e25247"/>
            </a:solidFill>
            <a:round/>
          </a:ln>
        </p:spPr>
        <p:style>
          <a:lnRef idx="2">
            <a:schemeClr val="accent1">
              <a:shade val="50000"/>
            </a:schemeClr>
          </a:lnRef>
          <a:fillRef idx="1">
            <a:schemeClr val="accent1"/>
          </a:fillRef>
          <a:effectRef idx="0">
            <a:schemeClr val="accent1"/>
          </a:effectRef>
          <a:fontRef idx="minor"/>
        </p:style>
      </p:sp>
      <p:sp>
        <p:nvSpPr>
          <p:cNvPr id="762" name="Rectangle 39"/>
          <p:cNvSpPr/>
          <p:nvPr/>
        </p:nvSpPr>
        <p:spPr>
          <a:xfrm>
            <a:off x="1380960" y="3815640"/>
            <a:ext cx="3432600" cy="1953720"/>
          </a:xfrm>
          <a:prstGeom prst="rect">
            <a:avLst/>
          </a:prstGeom>
          <a:noFill/>
          <a:ln cap="rnd">
            <a:solidFill>
              <a:srgbClr val="e25247"/>
            </a:solidFill>
            <a:prstDash val="dash"/>
            <a:round/>
          </a:ln>
        </p:spPr>
        <p:style>
          <a:lnRef idx="2">
            <a:schemeClr val="accent1">
              <a:shade val="50000"/>
            </a:schemeClr>
          </a:lnRef>
          <a:fillRef idx="1">
            <a:schemeClr val="accent1"/>
          </a:fillRef>
          <a:effectRef idx="0">
            <a:schemeClr val="accent1"/>
          </a:effectRef>
          <a:fontRef idx="minor"/>
        </p:style>
      </p:sp>
      <p:sp>
        <p:nvSpPr>
          <p:cNvPr id="763" name="Rectangle 40"/>
          <p:cNvSpPr/>
          <p:nvPr/>
        </p:nvSpPr>
        <p:spPr>
          <a:xfrm>
            <a:off x="3116520" y="46630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Conv3x3,32,r=2</a:t>
            </a:r>
            <a:endParaRPr b="0" lang="en-US" sz="1600" spc="-1" strike="noStrike">
              <a:latin typeface="Arial"/>
            </a:endParaRPr>
          </a:p>
        </p:txBody>
      </p:sp>
      <p:sp>
        <p:nvSpPr>
          <p:cNvPr id="764" name="Rectangle 41"/>
          <p:cNvSpPr/>
          <p:nvPr/>
        </p:nvSpPr>
        <p:spPr>
          <a:xfrm>
            <a:off x="1573560" y="403092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Conv3x3,32,r=1</a:t>
            </a:r>
            <a:endParaRPr b="0" lang="en-US" sz="1600" spc="-1" strike="noStrike">
              <a:latin typeface="Arial"/>
            </a:endParaRPr>
          </a:p>
        </p:txBody>
      </p:sp>
      <p:sp>
        <p:nvSpPr>
          <p:cNvPr id="765" name="Rectangle 42"/>
          <p:cNvSpPr/>
          <p:nvPr/>
        </p:nvSpPr>
        <p:spPr>
          <a:xfrm>
            <a:off x="3116520" y="402156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Conv3x3,32,r=1</a:t>
            </a:r>
            <a:endParaRPr b="0" lang="en-US" sz="1600" spc="-1" strike="noStrike">
              <a:latin typeface="Arial"/>
            </a:endParaRPr>
          </a:p>
        </p:txBody>
      </p:sp>
      <p:sp>
        <p:nvSpPr>
          <p:cNvPr id="766" name="Rectangle 43"/>
          <p:cNvSpPr/>
          <p:nvPr/>
        </p:nvSpPr>
        <p:spPr>
          <a:xfrm>
            <a:off x="1573560" y="52696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Conv3x3,32,r=3</a:t>
            </a:r>
            <a:endParaRPr b="0" lang="en-US" sz="1600" spc="-1" strike="noStrike">
              <a:latin typeface="Arial"/>
            </a:endParaRPr>
          </a:p>
        </p:txBody>
      </p:sp>
      <p:sp>
        <p:nvSpPr>
          <p:cNvPr id="767" name="Rectangle 44"/>
          <p:cNvSpPr/>
          <p:nvPr/>
        </p:nvSpPr>
        <p:spPr>
          <a:xfrm>
            <a:off x="3138120" y="5269680"/>
            <a:ext cx="148572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Conv3x3,32,r=3</a:t>
            </a:r>
            <a:endParaRPr b="0" lang="en-US" sz="1600" spc="-1" strike="noStrike">
              <a:latin typeface="Arial"/>
            </a:endParaRPr>
          </a:p>
        </p:txBody>
      </p:sp>
      <p:sp>
        <p:nvSpPr>
          <p:cNvPr id="768" name="Straight Arrow Connector 45"/>
          <p:cNvSpPr/>
          <p:nvPr/>
        </p:nvSpPr>
        <p:spPr>
          <a:xfrm flipV="1">
            <a:off x="111960" y="4821840"/>
            <a:ext cx="1267920" cy="151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69" name="TextBox 46"/>
          <p:cNvSpPr/>
          <p:nvPr/>
        </p:nvSpPr>
        <p:spPr>
          <a:xfrm>
            <a:off x="111960" y="492840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770" name="Straight Arrow Connector 47"/>
          <p:cNvSpPr/>
          <p:nvPr/>
        </p:nvSpPr>
        <p:spPr>
          <a:xfrm>
            <a:off x="4764240" y="418464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1" name="Straight Arrow Connector 48"/>
          <p:cNvSpPr/>
          <p:nvPr/>
        </p:nvSpPr>
        <p:spPr>
          <a:xfrm>
            <a:off x="4764240" y="483084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2" name="Straight Arrow Connector 49"/>
          <p:cNvSpPr/>
          <p:nvPr/>
        </p:nvSpPr>
        <p:spPr>
          <a:xfrm>
            <a:off x="4764240" y="5407560"/>
            <a:ext cx="58068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3" name="Rectangle 50"/>
          <p:cNvSpPr/>
          <p:nvPr/>
        </p:nvSpPr>
        <p:spPr>
          <a:xfrm>
            <a:off x="5357520" y="4008960"/>
            <a:ext cx="128448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4" name="Rectangle 51"/>
          <p:cNvSpPr/>
          <p:nvPr/>
        </p:nvSpPr>
        <p:spPr>
          <a:xfrm>
            <a:off x="5346000" y="4641480"/>
            <a:ext cx="131904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5" name="Rectangle 52"/>
          <p:cNvSpPr/>
          <p:nvPr/>
        </p:nvSpPr>
        <p:spPr>
          <a:xfrm>
            <a:off x="5346000" y="5231880"/>
            <a:ext cx="132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76" name="Straight Arrow Connector 53"/>
          <p:cNvSpPr/>
          <p:nvPr/>
        </p:nvSpPr>
        <p:spPr>
          <a:xfrm flipV="1">
            <a:off x="1166400" y="3556800"/>
            <a:ext cx="360" cy="12535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7" name="Straight Arrow Connector 54"/>
          <p:cNvSpPr/>
          <p:nvPr/>
        </p:nvSpPr>
        <p:spPr>
          <a:xfrm>
            <a:off x="1166400" y="3557520"/>
            <a:ext cx="116064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78" name="Rectangle 55"/>
          <p:cNvSpPr/>
          <p:nvPr/>
        </p:nvSpPr>
        <p:spPr>
          <a:xfrm>
            <a:off x="2328120" y="3381480"/>
            <a:ext cx="168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000000"/>
                </a:solidFill>
                <a:latin typeface="David"/>
                <a:ea typeface="DejaVu Sans"/>
              </a:rPr>
              <a:t>Attention Module</a:t>
            </a:r>
            <a:endParaRPr b="0" lang="en-US" sz="1600" spc="-1" strike="noStrike">
              <a:latin typeface="Arial"/>
            </a:endParaRPr>
          </a:p>
        </p:txBody>
      </p:sp>
      <p:sp>
        <p:nvSpPr>
          <p:cNvPr id="779" name="Oval 56"/>
          <p:cNvSpPr/>
          <p:nvPr/>
        </p:nvSpPr>
        <p:spPr>
          <a:xfrm>
            <a:off x="6737400" y="406584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0" name="Oval 57"/>
          <p:cNvSpPr/>
          <p:nvPr/>
        </p:nvSpPr>
        <p:spPr>
          <a:xfrm>
            <a:off x="6963480" y="464220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1" name="Oval 58"/>
          <p:cNvSpPr/>
          <p:nvPr/>
        </p:nvSpPr>
        <p:spPr>
          <a:xfrm>
            <a:off x="7184520" y="526932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2" name="Straight Arrow Connector 59"/>
          <p:cNvSpPr/>
          <p:nvPr/>
        </p:nvSpPr>
        <p:spPr>
          <a:xfrm>
            <a:off x="6863040" y="3569040"/>
            <a:ext cx="360" cy="4957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3" name="Straight Arrow Connector 60"/>
          <p:cNvSpPr/>
          <p:nvPr/>
        </p:nvSpPr>
        <p:spPr>
          <a:xfrm>
            <a:off x="7299360" y="3580560"/>
            <a:ext cx="9720" cy="168804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4" name="Straight Arrow Connector 61"/>
          <p:cNvSpPr/>
          <p:nvPr/>
        </p:nvSpPr>
        <p:spPr>
          <a:xfrm>
            <a:off x="7088400" y="3575880"/>
            <a:ext cx="360" cy="10828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5" name="Straight Connector 62"/>
          <p:cNvSpPr/>
          <p:nvPr/>
        </p:nvSpPr>
        <p:spPr>
          <a:xfrm>
            <a:off x="4011840" y="3557160"/>
            <a:ext cx="3531600" cy="6840"/>
          </a:xfrm>
          <a:prstGeom prst="line">
            <a:avLst/>
          </a:prstGeom>
          <a:ln cap="rnd" w="28575">
            <a:solidFill>
              <a:srgbClr val="e25247"/>
            </a:solidFill>
            <a:round/>
          </a:ln>
        </p:spPr>
        <p:style>
          <a:lnRef idx="1">
            <a:schemeClr val="accent1"/>
          </a:lnRef>
          <a:fillRef idx="0">
            <a:schemeClr val="accent1"/>
          </a:fillRef>
          <a:effectRef idx="0">
            <a:schemeClr val="accent1"/>
          </a:effectRef>
          <a:fontRef idx="minor"/>
        </p:style>
      </p:sp>
      <p:sp>
        <p:nvSpPr>
          <p:cNvPr id="786" name="Straight Arrow Connector 63"/>
          <p:cNvSpPr/>
          <p:nvPr/>
        </p:nvSpPr>
        <p:spPr>
          <a:xfrm flipV="1">
            <a:off x="1175760" y="5922000"/>
            <a:ext cx="4169160" cy="3852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7" name="Straight Arrow Connector 64"/>
          <p:cNvSpPr/>
          <p:nvPr/>
        </p:nvSpPr>
        <p:spPr>
          <a:xfrm>
            <a:off x="1166400" y="4830840"/>
            <a:ext cx="9720" cy="11358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88" name="Oval 65"/>
          <p:cNvSpPr/>
          <p:nvPr/>
        </p:nvSpPr>
        <p:spPr>
          <a:xfrm>
            <a:off x="7408440" y="574740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x</a:t>
            </a:r>
            <a:endParaRPr b="0" lang="en-US" sz="1800" spc="-1" strike="noStrike">
              <a:latin typeface="Arial"/>
            </a:endParaRPr>
          </a:p>
        </p:txBody>
      </p:sp>
      <p:sp>
        <p:nvSpPr>
          <p:cNvPr id="789" name="Straight Arrow Connector 66"/>
          <p:cNvSpPr/>
          <p:nvPr/>
        </p:nvSpPr>
        <p:spPr>
          <a:xfrm flipH="1">
            <a:off x="7533360" y="3569040"/>
            <a:ext cx="5760" cy="21772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0" name="Straight Arrow Connector 67"/>
          <p:cNvSpPr/>
          <p:nvPr/>
        </p:nvSpPr>
        <p:spPr>
          <a:xfrm>
            <a:off x="6629040" y="4185360"/>
            <a:ext cx="106920" cy="108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1" name="Straight Arrow Connector 68"/>
          <p:cNvSpPr/>
          <p:nvPr/>
        </p:nvSpPr>
        <p:spPr>
          <a:xfrm flipV="1">
            <a:off x="6666120" y="4768200"/>
            <a:ext cx="321840" cy="720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2" name="Straight Arrow Connector 69"/>
          <p:cNvSpPr/>
          <p:nvPr/>
        </p:nvSpPr>
        <p:spPr>
          <a:xfrm>
            <a:off x="6671880" y="5411160"/>
            <a:ext cx="52020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3" name="Oval 70"/>
          <p:cNvSpPr/>
          <p:nvPr/>
        </p:nvSpPr>
        <p:spPr>
          <a:xfrm>
            <a:off x="7988040" y="4637160"/>
            <a:ext cx="250200" cy="262080"/>
          </a:xfrm>
          <a:prstGeom prst="ellipse">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Gill Sans MT"/>
                <a:ea typeface="DejaVu Sans"/>
              </a:rPr>
              <a:t>+</a:t>
            </a:r>
            <a:endParaRPr b="0" lang="en-US" sz="1800" spc="-1" strike="noStrike">
              <a:latin typeface="Arial"/>
            </a:endParaRPr>
          </a:p>
        </p:txBody>
      </p:sp>
      <p:sp>
        <p:nvSpPr>
          <p:cNvPr id="794" name="Straight Arrow Connector 71"/>
          <p:cNvSpPr/>
          <p:nvPr/>
        </p:nvSpPr>
        <p:spPr>
          <a:xfrm flipV="1">
            <a:off x="7623000" y="4899960"/>
            <a:ext cx="489600" cy="8841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5" name="Straight Arrow Connector 72"/>
          <p:cNvSpPr/>
          <p:nvPr/>
        </p:nvSpPr>
        <p:spPr>
          <a:xfrm flipV="1">
            <a:off x="7445880" y="4860720"/>
            <a:ext cx="577800" cy="5050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6" name="Straight Arrow Connector 73"/>
          <p:cNvSpPr/>
          <p:nvPr/>
        </p:nvSpPr>
        <p:spPr>
          <a:xfrm>
            <a:off x="7228080" y="4752360"/>
            <a:ext cx="758880" cy="1548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7" name="Straight Arrow Connector 74"/>
          <p:cNvSpPr/>
          <p:nvPr/>
        </p:nvSpPr>
        <p:spPr>
          <a:xfrm>
            <a:off x="6983640" y="4172760"/>
            <a:ext cx="1040400" cy="50184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798" name="Rectangle 75"/>
          <p:cNvSpPr/>
          <p:nvPr/>
        </p:nvSpPr>
        <p:spPr>
          <a:xfrm>
            <a:off x="5358960" y="5739120"/>
            <a:ext cx="1323000" cy="350280"/>
          </a:xfrm>
          <a:prstGeom prst="rect">
            <a:avLst/>
          </a:prstGeom>
          <a:solidFill>
            <a:schemeClr val="tx1"/>
          </a:solidFill>
          <a:ln cap="rnd">
            <a:solidFill>
              <a:srgbClr val="e25247"/>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799" name="Straight Arrow Connector 76"/>
          <p:cNvSpPr/>
          <p:nvPr/>
        </p:nvSpPr>
        <p:spPr>
          <a:xfrm flipV="1">
            <a:off x="6683400" y="5893920"/>
            <a:ext cx="72396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800" name="Straight Arrow Connector 77"/>
          <p:cNvSpPr/>
          <p:nvPr/>
        </p:nvSpPr>
        <p:spPr>
          <a:xfrm>
            <a:off x="8250480" y="4747320"/>
            <a:ext cx="1041840" cy="360"/>
          </a:xfrm>
          <a:custGeom>
            <a:avLst/>
            <a:gdLst/>
            <a:ahLst/>
            <a:rect l="l" t="t" r="r" b="b"/>
            <a:pathLst>
              <a:path w="21600" h="21600">
                <a:moveTo>
                  <a:pt x="0" y="0"/>
                </a:moveTo>
                <a:lnTo>
                  <a:pt x="21600" y="21600"/>
                </a:lnTo>
              </a:path>
            </a:pathLst>
          </a:custGeom>
          <a:noFill/>
          <a:ln cap="rnd" w="28575">
            <a:solidFill>
              <a:srgbClr val="e25247"/>
            </a:solidFill>
            <a:round/>
            <a:tailEnd len="med" type="triangle" w="med"/>
          </a:ln>
        </p:spPr>
        <p:style>
          <a:lnRef idx="1">
            <a:schemeClr val="accent1"/>
          </a:lnRef>
          <a:fillRef idx="0">
            <a:schemeClr val="accent1"/>
          </a:fillRef>
          <a:effectRef idx="0">
            <a:schemeClr val="accent1"/>
          </a:effectRef>
          <a:fontRef idx="minor"/>
        </p:style>
      </p:sp>
      <p:sp>
        <p:nvSpPr>
          <p:cNvPr id="801" name="TextBox 78"/>
          <p:cNvSpPr/>
          <p:nvPr/>
        </p:nvSpPr>
        <p:spPr>
          <a:xfrm>
            <a:off x="8258400" y="4843440"/>
            <a:ext cx="1188000" cy="40140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802" name="TextBox 22"/>
          <p:cNvSpPr/>
          <p:nvPr/>
        </p:nvSpPr>
        <p:spPr>
          <a:xfrm>
            <a:off x="1451160" y="1251000"/>
            <a:ext cx="59896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 Proposed Architecture )</a:t>
            </a:r>
            <a:endParaRPr b="0" lang="en-US" sz="2800" spc="-1" strike="noStrike">
              <a:latin typeface="Arial"/>
            </a:endParaRPr>
          </a:p>
        </p:txBody>
      </p:sp>
      <p:sp>
        <p:nvSpPr>
          <p:cNvPr id="803"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804" name="PlaceHolder 2"/>
          <p:cNvSpPr>
            <a:spLocks noGrp="1"/>
          </p:cNvSpPr>
          <p:nvPr>
            <p:ph type="sldNum" idx="6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FF02F8EA-BBB5-4F38-B19B-F15B3B0BCBBD}"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601" dur="indefinite" restart="never" nodeType="tmRoot">
          <p:childTnLst>
            <p:seq>
              <p:cTn id="602" dur="indefinite" nodeType="mainSeq">
                <p:childTnLst>
                  <p:par>
                    <p:cTn id="603" fill="hold">
                      <p:stCondLst>
                        <p:cond delay="indefinite"/>
                      </p:stCondLst>
                      <p:childTnLst>
                        <p:par>
                          <p:cTn id="604" fill="hold">
                            <p:stCondLst>
                              <p:cond delay="0"/>
                            </p:stCondLst>
                            <p:childTnLst>
                              <p:par>
                                <p:cTn id="605" nodeType="clickEffect" fill="hold" presetClass="entr" presetID="2" presetSubtype="4">
                                  <p:stCondLst>
                                    <p:cond delay="0"/>
                                  </p:stCondLst>
                                  <p:childTnLst>
                                    <p:set>
                                      <p:cBhvr>
                                        <p:cTn id="606" dur="1" fill="hold">
                                          <p:stCondLst>
                                            <p:cond delay="0"/>
                                          </p:stCondLst>
                                        </p:cTn>
                                        <p:tgtEl>
                                          <p:spTgt spid="741"/>
                                        </p:tgtEl>
                                        <p:attrNameLst>
                                          <p:attrName>style.visibility</p:attrName>
                                        </p:attrNameLst>
                                      </p:cBhvr>
                                      <p:to>
                                        <p:strVal val="visible"/>
                                      </p:to>
                                    </p:set>
                                    <p:anim calcmode="lin" valueType="num">
                                      <p:cBhvr additive="repl">
                                        <p:cTn id="607" dur="500" fill="hold"/>
                                        <p:tgtEl>
                                          <p:spTgt spid="741"/>
                                        </p:tgtEl>
                                        <p:attrNameLst>
                                          <p:attrName>ppt_x</p:attrName>
                                        </p:attrNameLst>
                                      </p:cBhvr>
                                      <p:tavLst>
                                        <p:tav tm="0">
                                          <p:val>
                                            <p:strVal val="#ppt_x"/>
                                          </p:val>
                                        </p:tav>
                                        <p:tav tm="100000">
                                          <p:val>
                                            <p:strVal val="#ppt_x"/>
                                          </p:val>
                                        </p:tav>
                                      </p:tavLst>
                                    </p:anim>
                                    <p:anim calcmode="lin" valueType="num">
                                      <p:cBhvr additive="repl">
                                        <p:cTn id="608" dur="500" fill="hold"/>
                                        <p:tgtEl>
                                          <p:spTgt spid="741"/>
                                        </p:tgtEl>
                                        <p:attrNameLst>
                                          <p:attrName>ppt_y</p:attrName>
                                        </p:attrNameLst>
                                      </p:cBhvr>
                                      <p:tavLst>
                                        <p:tav tm="0">
                                          <p:val>
                                            <p:strVal val="1+#ppt_h/2"/>
                                          </p:val>
                                        </p:tav>
                                        <p:tav tm="100000">
                                          <p:val>
                                            <p:strVal val="#ppt_y"/>
                                          </p:val>
                                        </p:tav>
                                      </p:tavLst>
                                    </p:anim>
                                  </p:childTnLst>
                                </p:cTn>
                              </p:par>
                              <p:par>
                                <p:cTn id="609" nodeType="withEffect" fill="hold" presetClass="entr" presetID="2" presetSubtype="4">
                                  <p:stCondLst>
                                    <p:cond delay="0"/>
                                  </p:stCondLst>
                                  <p:childTnLst>
                                    <p:set>
                                      <p:cBhvr>
                                        <p:cTn id="610" dur="1" fill="hold">
                                          <p:stCondLst>
                                            <p:cond delay="0"/>
                                          </p:stCondLst>
                                        </p:cTn>
                                        <p:tgtEl>
                                          <p:spTgt spid="742"/>
                                        </p:tgtEl>
                                        <p:attrNameLst>
                                          <p:attrName>style.visibility</p:attrName>
                                        </p:attrNameLst>
                                      </p:cBhvr>
                                      <p:to>
                                        <p:strVal val="visible"/>
                                      </p:to>
                                    </p:set>
                                    <p:anim calcmode="lin" valueType="num">
                                      <p:cBhvr additive="repl">
                                        <p:cTn id="611" dur="500" fill="hold"/>
                                        <p:tgtEl>
                                          <p:spTgt spid="742"/>
                                        </p:tgtEl>
                                        <p:attrNameLst>
                                          <p:attrName>ppt_x</p:attrName>
                                        </p:attrNameLst>
                                      </p:cBhvr>
                                      <p:tavLst>
                                        <p:tav tm="0">
                                          <p:val>
                                            <p:strVal val="#ppt_x"/>
                                          </p:val>
                                        </p:tav>
                                        <p:tav tm="100000">
                                          <p:val>
                                            <p:strVal val="#ppt_x"/>
                                          </p:val>
                                        </p:tav>
                                      </p:tavLst>
                                    </p:anim>
                                    <p:anim calcmode="lin" valueType="num">
                                      <p:cBhvr additive="repl">
                                        <p:cTn id="612" dur="500" fill="hold"/>
                                        <p:tgtEl>
                                          <p:spTgt spid="742"/>
                                        </p:tgtEl>
                                        <p:attrNameLst>
                                          <p:attrName>ppt_y</p:attrName>
                                        </p:attrNameLst>
                                      </p:cBhvr>
                                      <p:tavLst>
                                        <p:tav tm="0">
                                          <p:val>
                                            <p:strVal val="1+#ppt_h/2"/>
                                          </p:val>
                                        </p:tav>
                                        <p:tav tm="100000">
                                          <p:val>
                                            <p:strVal val="#ppt_y"/>
                                          </p:val>
                                        </p:tav>
                                      </p:tavLst>
                                    </p:anim>
                                  </p:childTnLst>
                                </p:cTn>
                              </p:par>
                              <p:par>
                                <p:cTn id="613" nodeType="withEffect" fill="hold" presetClass="entr" presetID="2" presetSubtype="4">
                                  <p:stCondLst>
                                    <p:cond delay="0"/>
                                  </p:stCondLst>
                                  <p:childTnLst>
                                    <p:set>
                                      <p:cBhvr>
                                        <p:cTn id="614" dur="1" fill="hold">
                                          <p:stCondLst>
                                            <p:cond delay="0"/>
                                          </p:stCondLst>
                                        </p:cTn>
                                        <p:tgtEl>
                                          <p:spTgt spid="743"/>
                                        </p:tgtEl>
                                        <p:attrNameLst>
                                          <p:attrName>style.visibility</p:attrName>
                                        </p:attrNameLst>
                                      </p:cBhvr>
                                      <p:to>
                                        <p:strVal val="visible"/>
                                      </p:to>
                                    </p:set>
                                    <p:anim calcmode="lin" valueType="num">
                                      <p:cBhvr additive="repl">
                                        <p:cTn id="615" dur="500" fill="hold"/>
                                        <p:tgtEl>
                                          <p:spTgt spid="743"/>
                                        </p:tgtEl>
                                        <p:attrNameLst>
                                          <p:attrName>ppt_x</p:attrName>
                                        </p:attrNameLst>
                                      </p:cBhvr>
                                      <p:tavLst>
                                        <p:tav tm="0">
                                          <p:val>
                                            <p:strVal val="#ppt_x"/>
                                          </p:val>
                                        </p:tav>
                                        <p:tav tm="100000">
                                          <p:val>
                                            <p:strVal val="#ppt_x"/>
                                          </p:val>
                                        </p:tav>
                                      </p:tavLst>
                                    </p:anim>
                                    <p:anim calcmode="lin" valueType="num">
                                      <p:cBhvr additive="repl">
                                        <p:cTn id="616" dur="500" fill="hold"/>
                                        <p:tgtEl>
                                          <p:spTgt spid="743"/>
                                        </p:tgtEl>
                                        <p:attrNameLst>
                                          <p:attrName>ppt_y</p:attrName>
                                        </p:attrNameLst>
                                      </p:cBhvr>
                                      <p:tavLst>
                                        <p:tav tm="0">
                                          <p:val>
                                            <p:strVal val="1+#ppt_h/2"/>
                                          </p:val>
                                        </p:tav>
                                        <p:tav tm="100000">
                                          <p:val>
                                            <p:strVal val="#ppt_y"/>
                                          </p:val>
                                        </p:tav>
                                      </p:tavLst>
                                    </p:anim>
                                  </p:childTnLst>
                                </p:cTn>
                              </p:par>
                              <p:par>
                                <p:cTn id="617" nodeType="withEffect" fill="hold" presetClass="entr" presetID="2" presetSubtype="4">
                                  <p:stCondLst>
                                    <p:cond delay="0"/>
                                  </p:stCondLst>
                                  <p:childTnLst>
                                    <p:set>
                                      <p:cBhvr>
                                        <p:cTn id="618" dur="1" fill="hold">
                                          <p:stCondLst>
                                            <p:cond delay="0"/>
                                          </p:stCondLst>
                                        </p:cTn>
                                        <p:tgtEl>
                                          <p:spTgt spid="744"/>
                                        </p:tgtEl>
                                        <p:attrNameLst>
                                          <p:attrName>style.visibility</p:attrName>
                                        </p:attrNameLst>
                                      </p:cBhvr>
                                      <p:to>
                                        <p:strVal val="visible"/>
                                      </p:to>
                                    </p:set>
                                    <p:anim calcmode="lin" valueType="num">
                                      <p:cBhvr additive="repl">
                                        <p:cTn id="619" dur="500" fill="hold"/>
                                        <p:tgtEl>
                                          <p:spTgt spid="744"/>
                                        </p:tgtEl>
                                        <p:attrNameLst>
                                          <p:attrName>ppt_x</p:attrName>
                                        </p:attrNameLst>
                                      </p:cBhvr>
                                      <p:tavLst>
                                        <p:tav tm="0">
                                          <p:val>
                                            <p:strVal val="#ppt_x"/>
                                          </p:val>
                                        </p:tav>
                                        <p:tav tm="100000">
                                          <p:val>
                                            <p:strVal val="#ppt_x"/>
                                          </p:val>
                                        </p:tav>
                                      </p:tavLst>
                                    </p:anim>
                                    <p:anim calcmode="lin" valueType="num">
                                      <p:cBhvr additive="repl">
                                        <p:cTn id="620" dur="500" fill="hold"/>
                                        <p:tgtEl>
                                          <p:spTgt spid="744"/>
                                        </p:tgtEl>
                                        <p:attrNameLst>
                                          <p:attrName>ppt_y</p:attrName>
                                        </p:attrNameLst>
                                      </p:cBhvr>
                                      <p:tavLst>
                                        <p:tav tm="0">
                                          <p:val>
                                            <p:strVal val="1+#ppt_h/2"/>
                                          </p:val>
                                        </p:tav>
                                        <p:tav tm="100000">
                                          <p:val>
                                            <p:strVal val="#ppt_y"/>
                                          </p:val>
                                        </p:tav>
                                      </p:tavLst>
                                    </p:anim>
                                  </p:childTnLst>
                                </p:cTn>
                              </p:par>
                              <p:par>
                                <p:cTn id="621" nodeType="withEffect" fill="hold" presetClass="entr" presetID="2" presetSubtype="4">
                                  <p:stCondLst>
                                    <p:cond delay="0"/>
                                  </p:stCondLst>
                                  <p:childTnLst>
                                    <p:set>
                                      <p:cBhvr>
                                        <p:cTn id="622" dur="1" fill="hold">
                                          <p:stCondLst>
                                            <p:cond delay="0"/>
                                          </p:stCondLst>
                                        </p:cTn>
                                        <p:tgtEl>
                                          <p:spTgt spid="745"/>
                                        </p:tgtEl>
                                        <p:attrNameLst>
                                          <p:attrName>style.visibility</p:attrName>
                                        </p:attrNameLst>
                                      </p:cBhvr>
                                      <p:to>
                                        <p:strVal val="visible"/>
                                      </p:to>
                                    </p:set>
                                    <p:anim calcmode="lin" valueType="num">
                                      <p:cBhvr additive="repl">
                                        <p:cTn id="623" dur="500" fill="hold"/>
                                        <p:tgtEl>
                                          <p:spTgt spid="745"/>
                                        </p:tgtEl>
                                        <p:attrNameLst>
                                          <p:attrName>ppt_x</p:attrName>
                                        </p:attrNameLst>
                                      </p:cBhvr>
                                      <p:tavLst>
                                        <p:tav tm="0">
                                          <p:val>
                                            <p:strVal val="#ppt_x"/>
                                          </p:val>
                                        </p:tav>
                                        <p:tav tm="100000">
                                          <p:val>
                                            <p:strVal val="#ppt_x"/>
                                          </p:val>
                                        </p:tav>
                                      </p:tavLst>
                                    </p:anim>
                                    <p:anim calcmode="lin" valueType="num">
                                      <p:cBhvr additive="repl">
                                        <p:cTn id="624" dur="500" fill="hold"/>
                                        <p:tgtEl>
                                          <p:spTgt spid="745"/>
                                        </p:tgtEl>
                                        <p:attrNameLst>
                                          <p:attrName>ppt_y</p:attrName>
                                        </p:attrNameLst>
                                      </p:cBhvr>
                                      <p:tavLst>
                                        <p:tav tm="0">
                                          <p:val>
                                            <p:strVal val="1+#ppt_h/2"/>
                                          </p:val>
                                        </p:tav>
                                        <p:tav tm="100000">
                                          <p:val>
                                            <p:strVal val="#ppt_y"/>
                                          </p:val>
                                        </p:tav>
                                      </p:tavLst>
                                    </p:anim>
                                  </p:childTnLst>
                                </p:cTn>
                              </p:par>
                              <p:par>
                                <p:cTn id="625" nodeType="withEffect" fill="hold" presetClass="entr" presetID="2" presetSubtype="4">
                                  <p:stCondLst>
                                    <p:cond delay="0"/>
                                  </p:stCondLst>
                                  <p:childTnLst>
                                    <p:set>
                                      <p:cBhvr>
                                        <p:cTn id="626" dur="1" fill="hold">
                                          <p:stCondLst>
                                            <p:cond delay="0"/>
                                          </p:stCondLst>
                                        </p:cTn>
                                        <p:tgtEl>
                                          <p:spTgt spid="746"/>
                                        </p:tgtEl>
                                        <p:attrNameLst>
                                          <p:attrName>style.visibility</p:attrName>
                                        </p:attrNameLst>
                                      </p:cBhvr>
                                      <p:to>
                                        <p:strVal val="visible"/>
                                      </p:to>
                                    </p:set>
                                    <p:anim calcmode="lin" valueType="num">
                                      <p:cBhvr additive="repl">
                                        <p:cTn id="627" dur="500" fill="hold"/>
                                        <p:tgtEl>
                                          <p:spTgt spid="746"/>
                                        </p:tgtEl>
                                        <p:attrNameLst>
                                          <p:attrName>ppt_x</p:attrName>
                                        </p:attrNameLst>
                                      </p:cBhvr>
                                      <p:tavLst>
                                        <p:tav tm="0">
                                          <p:val>
                                            <p:strVal val="#ppt_x"/>
                                          </p:val>
                                        </p:tav>
                                        <p:tav tm="100000">
                                          <p:val>
                                            <p:strVal val="#ppt_x"/>
                                          </p:val>
                                        </p:tav>
                                      </p:tavLst>
                                    </p:anim>
                                    <p:anim calcmode="lin" valueType="num">
                                      <p:cBhvr additive="repl">
                                        <p:cTn id="628" dur="500" fill="hold"/>
                                        <p:tgtEl>
                                          <p:spTgt spid="746"/>
                                        </p:tgtEl>
                                        <p:attrNameLst>
                                          <p:attrName>ppt_y</p:attrName>
                                        </p:attrNameLst>
                                      </p:cBhvr>
                                      <p:tavLst>
                                        <p:tav tm="0">
                                          <p:val>
                                            <p:strVal val="1+#ppt_h/2"/>
                                          </p:val>
                                        </p:tav>
                                        <p:tav tm="100000">
                                          <p:val>
                                            <p:strVal val="#ppt_y"/>
                                          </p:val>
                                        </p:tav>
                                      </p:tavLst>
                                    </p:anim>
                                  </p:childTnLst>
                                </p:cTn>
                              </p:par>
                              <p:par>
                                <p:cTn id="629" nodeType="withEffect" fill="hold" presetClass="entr" presetID="2" presetSubtype="4">
                                  <p:stCondLst>
                                    <p:cond delay="0"/>
                                  </p:stCondLst>
                                  <p:childTnLst>
                                    <p:set>
                                      <p:cBhvr>
                                        <p:cTn id="630" dur="1" fill="hold">
                                          <p:stCondLst>
                                            <p:cond delay="0"/>
                                          </p:stCondLst>
                                        </p:cTn>
                                        <p:tgtEl>
                                          <p:spTgt spid="747"/>
                                        </p:tgtEl>
                                        <p:attrNameLst>
                                          <p:attrName>style.visibility</p:attrName>
                                        </p:attrNameLst>
                                      </p:cBhvr>
                                      <p:to>
                                        <p:strVal val="visible"/>
                                      </p:to>
                                    </p:set>
                                    <p:anim calcmode="lin" valueType="num">
                                      <p:cBhvr additive="repl">
                                        <p:cTn id="631" dur="500" fill="hold"/>
                                        <p:tgtEl>
                                          <p:spTgt spid="747"/>
                                        </p:tgtEl>
                                        <p:attrNameLst>
                                          <p:attrName>ppt_x</p:attrName>
                                        </p:attrNameLst>
                                      </p:cBhvr>
                                      <p:tavLst>
                                        <p:tav tm="0">
                                          <p:val>
                                            <p:strVal val="#ppt_x"/>
                                          </p:val>
                                        </p:tav>
                                        <p:tav tm="100000">
                                          <p:val>
                                            <p:strVal val="#ppt_x"/>
                                          </p:val>
                                        </p:tav>
                                      </p:tavLst>
                                    </p:anim>
                                    <p:anim calcmode="lin" valueType="num">
                                      <p:cBhvr additive="repl">
                                        <p:cTn id="632" dur="500" fill="hold"/>
                                        <p:tgtEl>
                                          <p:spTgt spid="747"/>
                                        </p:tgtEl>
                                        <p:attrNameLst>
                                          <p:attrName>ppt_y</p:attrName>
                                        </p:attrNameLst>
                                      </p:cBhvr>
                                      <p:tavLst>
                                        <p:tav tm="0">
                                          <p:val>
                                            <p:strVal val="1+#ppt_h/2"/>
                                          </p:val>
                                        </p:tav>
                                        <p:tav tm="100000">
                                          <p:val>
                                            <p:strVal val="#ppt_y"/>
                                          </p:val>
                                        </p:tav>
                                      </p:tavLst>
                                    </p:anim>
                                  </p:childTnLst>
                                </p:cTn>
                              </p:par>
                              <p:par>
                                <p:cTn id="633" nodeType="withEffect" fill="hold" presetClass="entr" presetID="2" presetSubtype="4">
                                  <p:stCondLst>
                                    <p:cond delay="0"/>
                                  </p:stCondLst>
                                  <p:childTnLst>
                                    <p:set>
                                      <p:cBhvr>
                                        <p:cTn id="634" dur="1" fill="hold">
                                          <p:stCondLst>
                                            <p:cond delay="0"/>
                                          </p:stCondLst>
                                        </p:cTn>
                                        <p:tgtEl>
                                          <p:spTgt spid="748"/>
                                        </p:tgtEl>
                                        <p:attrNameLst>
                                          <p:attrName>style.visibility</p:attrName>
                                        </p:attrNameLst>
                                      </p:cBhvr>
                                      <p:to>
                                        <p:strVal val="visible"/>
                                      </p:to>
                                    </p:set>
                                    <p:anim calcmode="lin" valueType="num">
                                      <p:cBhvr additive="repl">
                                        <p:cTn id="635" dur="500" fill="hold"/>
                                        <p:tgtEl>
                                          <p:spTgt spid="748"/>
                                        </p:tgtEl>
                                        <p:attrNameLst>
                                          <p:attrName>ppt_x</p:attrName>
                                        </p:attrNameLst>
                                      </p:cBhvr>
                                      <p:tavLst>
                                        <p:tav tm="0">
                                          <p:val>
                                            <p:strVal val="#ppt_x"/>
                                          </p:val>
                                        </p:tav>
                                        <p:tav tm="100000">
                                          <p:val>
                                            <p:strVal val="#ppt_x"/>
                                          </p:val>
                                        </p:tav>
                                      </p:tavLst>
                                    </p:anim>
                                    <p:anim calcmode="lin" valueType="num">
                                      <p:cBhvr additive="repl">
                                        <p:cTn id="636" dur="500" fill="hold"/>
                                        <p:tgtEl>
                                          <p:spTgt spid="748"/>
                                        </p:tgtEl>
                                        <p:attrNameLst>
                                          <p:attrName>ppt_y</p:attrName>
                                        </p:attrNameLst>
                                      </p:cBhvr>
                                      <p:tavLst>
                                        <p:tav tm="0">
                                          <p:val>
                                            <p:strVal val="1+#ppt_h/2"/>
                                          </p:val>
                                        </p:tav>
                                        <p:tav tm="100000">
                                          <p:val>
                                            <p:strVal val="#ppt_y"/>
                                          </p:val>
                                        </p:tav>
                                      </p:tavLst>
                                    </p:anim>
                                  </p:childTnLst>
                                </p:cTn>
                              </p:par>
                              <p:par>
                                <p:cTn id="637" nodeType="withEffect" fill="hold" presetClass="entr" presetID="2" presetSubtype="4">
                                  <p:stCondLst>
                                    <p:cond delay="0"/>
                                  </p:stCondLst>
                                  <p:childTnLst>
                                    <p:set>
                                      <p:cBhvr>
                                        <p:cTn id="638" dur="1" fill="hold">
                                          <p:stCondLst>
                                            <p:cond delay="0"/>
                                          </p:stCondLst>
                                        </p:cTn>
                                        <p:tgtEl>
                                          <p:spTgt spid="749"/>
                                        </p:tgtEl>
                                        <p:attrNameLst>
                                          <p:attrName>style.visibility</p:attrName>
                                        </p:attrNameLst>
                                      </p:cBhvr>
                                      <p:to>
                                        <p:strVal val="visible"/>
                                      </p:to>
                                    </p:set>
                                    <p:anim calcmode="lin" valueType="num">
                                      <p:cBhvr additive="repl">
                                        <p:cTn id="639" dur="500" fill="hold"/>
                                        <p:tgtEl>
                                          <p:spTgt spid="749"/>
                                        </p:tgtEl>
                                        <p:attrNameLst>
                                          <p:attrName>ppt_x</p:attrName>
                                        </p:attrNameLst>
                                      </p:cBhvr>
                                      <p:tavLst>
                                        <p:tav tm="0">
                                          <p:val>
                                            <p:strVal val="#ppt_x"/>
                                          </p:val>
                                        </p:tav>
                                        <p:tav tm="100000">
                                          <p:val>
                                            <p:strVal val="#ppt_x"/>
                                          </p:val>
                                        </p:tav>
                                      </p:tavLst>
                                    </p:anim>
                                    <p:anim calcmode="lin" valueType="num">
                                      <p:cBhvr additive="repl">
                                        <p:cTn id="640" dur="500" fill="hold"/>
                                        <p:tgtEl>
                                          <p:spTgt spid="749"/>
                                        </p:tgtEl>
                                        <p:attrNameLst>
                                          <p:attrName>ppt_y</p:attrName>
                                        </p:attrNameLst>
                                      </p:cBhvr>
                                      <p:tavLst>
                                        <p:tav tm="0">
                                          <p:val>
                                            <p:strVal val="1+#ppt_h/2"/>
                                          </p:val>
                                        </p:tav>
                                        <p:tav tm="100000">
                                          <p:val>
                                            <p:strVal val="#ppt_y"/>
                                          </p:val>
                                        </p:tav>
                                      </p:tavLst>
                                    </p:anim>
                                  </p:childTnLst>
                                </p:cTn>
                              </p:par>
                              <p:par>
                                <p:cTn id="641" nodeType="withEffect" fill="hold" presetClass="entr" presetID="2" presetSubtype="4">
                                  <p:stCondLst>
                                    <p:cond delay="0"/>
                                  </p:stCondLst>
                                  <p:childTnLst>
                                    <p:set>
                                      <p:cBhvr>
                                        <p:cTn id="642" dur="1" fill="hold">
                                          <p:stCondLst>
                                            <p:cond delay="0"/>
                                          </p:stCondLst>
                                        </p:cTn>
                                        <p:tgtEl>
                                          <p:spTgt spid="750"/>
                                        </p:tgtEl>
                                        <p:attrNameLst>
                                          <p:attrName>style.visibility</p:attrName>
                                        </p:attrNameLst>
                                      </p:cBhvr>
                                      <p:to>
                                        <p:strVal val="visible"/>
                                      </p:to>
                                    </p:set>
                                    <p:anim calcmode="lin" valueType="num">
                                      <p:cBhvr additive="repl">
                                        <p:cTn id="643" dur="500" fill="hold"/>
                                        <p:tgtEl>
                                          <p:spTgt spid="750"/>
                                        </p:tgtEl>
                                        <p:attrNameLst>
                                          <p:attrName>ppt_x</p:attrName>
                                        </p:attrNameLst>
                                      </p:cBhvr>
                                      <p:tavLst>
                                        <p:tav tm="0">
                                          <p:val>
                                            <p:strVal val="#ppt_x"/>
                                          </p:val>
                                        </p:tav>
                                        <p:tav tm="100000">
                                          <p:val>
                                            <p:strVal val="#ppt_x"/>
                                          </p:val>
                                        </p:tav>
                                      </p:tavLst>
                                    </p:anim>
                                    <p:anim calcmode="lin" valueType="num">
                                      <p:cBhvr additive="repl">
                                        <p:cTn id="644" dur="500" fill="hold"/>
                                        <p:tgtEl>
                                          <p:spTgt spid="750"/>
                                        </p:tgtEl>
                                        <p:attrNameLst>
                                          <p:attrName>ppt_y</p:attrName>
                                        </p:attrNameLst>
                                      </p:cBhvr>
                                      <p:tavLst>
                                        <p:tav tm="0">
                                          <p:val>
                                            <p:strVal val="1+#ppt_h/2"/>
                                          </p:val>
                                        </p:tav>
                                        <p:tav tm="100000">
                                          <p:val>
                                            <p:strVal val="#ppt_y"/>
                                          </p:val>
                                        </p:tav>
                                      </p:tavLst>
                                    </p:anim>
                                  </p:childTnLst>
                                </p:cTn>
                              </p:par>
                              <p:par>
                                <p:cTn id="645" nodeType="withEffect" fill="hold" presetClass="entr" presetID="2" presetSubtype="4">
                                  <p:stCondLst>
                                    <p:cond delay="0"/>
                                  </p:stCondLst>
                                  <p:childTnLst>
                                    <p:set>
                                      <p:cBhvr>
                                        <p:cTn id="646" dur="1" fill="hold">
                                          <p:stCondLst>
                                            <p:cond delay="0"/>
                                          </p:stCondLst>
                                        </p:cTn>
                                        <p:tgtEl>
                                          <p:spTgt spid="751"/>
                                        </p:tgtEl>
                                        <p:attrNameLst>
                                          <p:attrName>style.visibility</p:attrName>
                                        </p:attrNameLst>
                                      </p:cBhvr>
                                      <p:to>
                                        <p:strVal val="visible"/>
                                      </p:to>
                                    </p:set>
                                    <p:anim calcmode="lin" valueType="num">
                                      <p:cBhvr additive="repl">
                                        <p:cTn id="647" dur="500" fill="hold"/>
                                        <p:tgtEl>
                                          <p:spTgt spid="751"/>
                                        </p:tgtEl>
                                        <p:attrNameLst>
                                          <p:attrName>ppt_x</p:attrName>
                                        </p:attrNameLst>
                                      </p:cBhvr>
                                      <p:tavLst>
                                        <p:tav tm="0">
                                          <p:val>
                                            <p:strVal val="#ppt_x"/>
                                          </p:val>
                                        </p:tav>
                                        <p:tav tm="100000">
                                          <p:val>
                                            <p:strVal val="#ppt_x"/>
                                          </p:val>
                                        </p:tav>
                                      </p:tavLst>
                                    </p:anim>
                                    <p:anim calcmode="lin" valueType="num">
                                      <p:cBhvr additive="repl">
                                        <p:cTn id="648" dur="500" fill="hold"/>
                                        <p:tgtEl>
                                          <p:spTgt spid="751"/>
                                        </p:tgtEl>
                                        <p:attrNameLst>
                                          <p:attrName>ppt_y</p:attrName>
                                        </p:attrNameLst>
                                      </p:cBhvr>
                                      <p:tavLst>
                                        <p:tav tm="0">
                                          <p:val>
                                            <p:strVal val="1+#ppt_h/2"/>
                                          </p:val>
                                        </p:tav>
                                        <p:tav tm="100000">
                                          <p:val>
                                            <p:strVal val="#ppt_y"/>
                                          </p:val>
                                        </p:tav>
                                      </p:tavLst>
                                    </p:anim>
                                  </p:childTnLst>
                                </p:cTn>
                              </p:par>
                              <p:par>
                                <p:cTn id="649" nodeType="withEffect" fill="hold" presetClass="entr" presetID="2" presetSubtype="4">
                                  <p:stCondLst>
                                    <p:cond delay="0"/>
                                  </p:stCondLst>
                                  <p:childTnLst>
                                    <p:set>
                                      <p:cBhvr>
                                        <p:cTn id="650" dur="1" fill="hold">
                                          <p:stCondLst>
                                            <p:cond delay="0"/>
                                          </p:stCondLst>
                                        </p:cTn>
                                        <p:tgtEl>
                                          <p:spTgt spid="752"/>
                                        </p:tgtEl>
                                        <p:attrNameLst>
                                          <p:attrName>style.visibility</p:attrName>
                                        </p:attrNameLst>
                                      </p:cBhvr>
                                      <p:to>
                                        <p:strVal val="visible"/>
                                      </p:to>
                                    </p:set>
                                    <p:anim calcmode="lin" valueType="num">
                                      <p:cBhvr additive="repl">
                                        <p:cTn id="651" dur="500" fill="hold"/>
                                        <p:tgtEl>
                                          <p:spTgt spid="752"/>
                                        </p:tgtEl>
                                        <p:attrNameLst>
                                          <p:attrName>ppt_x</p:attrName>
                                        </p:attrNameLst>
                                      </p:cBhvr>
                                      <p:tavLst>
                                        <p:tav tm="0">
                                          <p:val>
                                            <p:strVal val="#ppt_x"/>
                                          </p:val>
                                        </p:tav>
                                        <p:tav tm="100000">
                                          <p:val>
                                            <p:strVal val="#ppt_x"/>
                                          </p:val>
                                        </p:tav>
                                      </p:tavLst>
                                    </p:anim>
                                    <p:anim calcmode="lin" valueType="num">
                                      <p:cBhvr additive="repl">
                                        <p:cTn id="652" dur="500" fill="hold"/>
                                        <p:tgtEl>
                                          <p:spTgt spid="752"/>
                                        </p:tgtEl>
                                        <p:attrNameLst>
                                          <p:attrName>ppt_y</p:attrName>
                                        </p:attrNameLst>
                                      </p:cBhvr>
                                      <p:tavLst>
                                        <p:tav tm="0">
                                          <p:val>
                                            <p:strVal val="1+#ppt_h/2"/>
                                          </p:val>
                                        </p:tav>
                                        <p:tav tm="100000">
                                          <p:val>
                                            <p:strVal val="#ppt_y"/>
                                          </p:val>
                                        </p:tav>
                                      </p:tavLst>
                                    </p:anim>
                                  </p:childTnLst>
                                </p:cTn>
                              </p:par>
                              <p:par>
                                <p:cTn id="653" nodeType="withEffect" fill="hold" presetClass="entr" presetID="2" presetSubtype="4">
                                  <p:stCondLst>
                                    <p:cond delay="0"/>
                                  </p:stCondLst>
                                  <p:childTnLst>
                                    <p:set>
                                      <p:cBhvr>
                                        <p:cTn id="654" dur="1" fill="hold">
                                          <p:stCondLst>
                                            <p:cond delay="0"/>
                                          </p:stCondLst>
                                        </p:cTn>
                                        <p:tgtEl>
                                          <p:spTgt spid="753"/>
                                        </p:tgtEl>
                                        <p:attrNameLst>
                                          <p:attrName>style.visibility</p:attrName>
                                        </p:attrNameLst>
                                      </p:cBhvr>
                                      <p:to>
                                        <p:strVal val="visible"/>
                                      </p:to>
                                    </p:set>
                                    <p:anim calcmode="lin" valueType="num">
                                      <p:cBhvr additive="repl">
                                        <p:cTn id="655" dur="500" fill="hold"/>
                                        <p:tgtEl>
                                          <p:spTgt spid="753"/>
                                        </p:tgtEl>
                                        <p:attrNameLst>
                                          <p:attrName>ppt_x</p:attrName>
                                        </p:attrNameLst>
                                      </p:cBhvr>
                                      <p:tavLst>
                                        <p:tav tm="0">
                                          <p:val>
                                            <p:strVal val="#ppt_x"/>
                                          </p:val>
                                        </p:tav>
                                        <p:tav tm="100000">
                                          <p:val>
                                            <p:strVal val="#ppt_x"/>
                                          </p:val>
                                        </p:tav>
                                      </p:tavLst>
                                    </p:anim>
                                    <p:anim calcmode="lin" valueType="num">
                                      <p:cBhvr additive="repl">
                                        <p:cTn id="656" dur="500" fill="hold"/>
                                        <p:tgtEl>
                                          <p:spTgt spid="753"/>
                                        </p:tgtEl>
                                        <p:attrNameLst>
                                          <p:attrName>ppt_y</p:attrName>
                                        </p:attrNameLst>
                                      </p:cBhvr>
                                      <p:tavLst>
                                        <p:tav tm="0">
                                          <p:val>
                                            <p:strVal val="1+#ppt_h/2"/>
                                          </p:val>
                                        </p:tav>
                                        <p:tav tm="100000">
                                          <p:val>
                                            <p:strVal val="#ppt_y"/>
                                          </p:val>
                                        </p:tav>
                                      </p:tavLst>
                                    </p:anim>
                                  </p:childTnLst>
                                </p:cTn>
                              </p:par>
                              <p:par>
                                <p:cTn id="657" nodeType="withEffect" fill="hold" presetClass="entr" presetID="2" presetSubtype="4">
                                  <p:stCondLst>
                                    <p:cond delay="0"/>
                                  </p:stCondLst>
                                  <p:childTnLst>
                                    <p:set>
                                      <p:cBhvr>
                                        <p:cTn id="658" dur="1" fill="hold">
                                          <p:stCondLst>
                                            <p:cond delay="0"/>
                                          </p:stCondLst>
                                        </p:cTn>
                                        <p:tgtEl>
                                          <p:spTgt spid="754"/>
                                        </p:tgtEl>
                                        <p:attrNameLst>
                                          <p:attrName>style.visibility</p:attrName>
                                        </p:attrNameLst>
                                      </p:cBhvr>
                                      <p:to>
                                        <p:strVal val="visible"/>
                                      </p:to>
                                    </p:set>
                                    <p:anim calcmode="lin" valueType="num">
                                      <p:cBhvr additive="repl">
                                        <p:cTn id="659" dur="500" fill="hold"/>
                                        <p:tgtEl>
                                          <p:spTgt spid="754"/>
                                        </p:tgtEl>
                                        <p:attrNameLst>
                                          <p:attrName>ppt_x</p:attrName>
                                        </p:attrNameLst>
                                      </p:cBhvr>
                                      <p:tavLst>
                                        <p:tav tm="0">
                                          <p:val>
                                            <p:strVal val="#ppt_x"/>
                                          </p:val>
                                        </p:tav>
                                        <p:tav tm="100000">
                                          <p:val>
                                            <p:strVal val="#ppt_x"/>
                                          </p:val>
                                        </p:tav>
                                      </p:tavLst>
                                    </p:anim>
                                    <p:anim calcmode="lin" valueType="num">
                                      <p:cBhvr additive="repl">
                                        <p:cTn id="660" dur="500" fill="hold"/>
                                        <p:tgtEl>
                                          <p:spTgt spid="754"/>
                                        </p:tgtEl>
                                        <p:attrNameLst>
                                          <p:attrName>ppt_y</p:attrName>
                                        </p:attrNameLst>
                                      </p:cBhvr>
                                      <p:tavLst>
                                        <p:tav tm="0">
                                          <p:val>
                                            <p:strVal val="1+#ppt_h/2"/>
                                          </p:val>
                                        </p:tav>
                                        <p:tav tm="100000">
                                          <p:val>
                                            <p:strVal val="#ppt_y"/>
                                          </p:val>
                                        </p:tav>
                                      </p:tavLst>
                                    </p:anim>
                                  </p:childTnLst>
                                </p:cTn>
                              </p:par>
                              <p:par>
                                <p:cTn id="661" nodeType="withEffect" fill="hold" presetClass="entr" presetID="2" presetSubtype="4">
                                  <p:stCondLst>
                                    <p:cond delay="0"/>
                                  </p:stCondLst>
                                  <p:childTnLst>
                                    <p:set>
                                      <p:cBhvr>
                                        <p:cTn id="662" dur="1" fill="hold">
                                          <p:stCondLst>
                                            <p:cond delay="0"/>
                                          </p:stCondLst>
                                        </p:cTn>
                                        <p:tgtEl>
                                          <p:spTgt spid="755"/>
                                        </p:tgtEl>
                                        <p:attrNameLst>
                                          <p:attrName>style.visibility</p:attrName>
                                        </p:attrNameLst>
                                      </p:cBhvr>
                                      <p:to>
                                        <p:strVal val="visible"/>
                                      </p:to>
                                    </p:set>
                                    <p:anim calcmode="lin" valueType="num">
                                      <p:cBhvr additive="repl">
                                        <p:cTn id="663" dur="500" fill="hold"/>
                                        <p:tgtEl>
                                          <p:spTgt spid="755"/>
                                        </p:tgtEl>
                                        <p:attrNameLst>
                                          <p:attrName>ppt_x</p:attrName>
                                        </p:attrNameLst>
                                      </p:cBhvr>
                                      <p:tavLst>
                                        <p:tav tm="0">
                                          <p:val>
                                            <p:strVal val="#ppt_x"/>
                                          </p:val>
                                        </p:tav>
                                        <p:tav tm="100000">
                                          <p:val>
                                            <p:strVal val="#ppt_x"/>
                                          </p:val>
                                        </p:tav>
                                      </p:tavLst>
                                    </p:anim>
                                    <p:anim calcmode="lin" valueType="num">
                                      <p:cBhvr additive="repl">
                                        <p:cTn id="664" dur="500" fill="hold"/>
                                        <p:tgtEl>
                                          <p:spTgt spid="755"/>
                                        </p:tgtEl>
                                        <p:attrNameLst>
                                          <p:attrName>ppt_y</p:attrName>
                                        </p:attrNameLst>
                                      </p:cBhvr>
                                      <p:tavLst>
                                        <p:tav tm="0">
                                          <p:val>
                                            <p:strVal val="1+#ppt_h/2"/>
                                          </p:val>
                                        </p:tav>
                                        <p:tav tm="100000">
                                          <p:val>
                                            <p:strVal val="#ppt_y"/>
                                          </p:val>
                                        </p:tav>
                                      </p:tavLst>
                                    </p:anim>
                                  </p:childTnLst>
                                </p:cTn>
                              </p:par>
                              <p:par>
                                <p:cTn id="665" nodeType="withEffect" fill="hold" presetClass="entr" presetID="2" presetSubtype="4">
                                  <p:stCondLst>
                                    <p:cond delay="0"/>
                                  </p:stCondLst>
                                  <p:childTnLst>
                                    <p:set>
                                      <p:cBhvr>
                                        <p:cTn id="666" dur="1" fill="hold">
                                          <p:stCondLst>
                                            <p:cond delay="0"/>
                                          </p:stCondLst>
                                        </p:cTn>
                                        <p:tgtEl>
                                          <p:spTgt spid="756"/>
                                        </p:tgtEl>
                                        <p:attrNameLst>
                                          <p:attrName>style.visibility</p:attrName>
                                        </p:attrNameLst>
                                      </p:cBhvr>
                                      <p:to>
                                        <p:strVal val="visible"/>
                                      </p:to>
                                    </p:set>
                                    <p:anim calcmode="lin" valueType="num">
                                      <p:cBhvr additive="repl">
                                        <p:cTn id="667" dur="500" fill="hold"/>
                                        <p:tgtEl>
                                          <p:spTgt spid="756"/>
                                        </p:tgtEl>
                                        <p:attrNameLst>
                                          <p:attrName>ppt_x</p:attrName>
                                        </p:attrNameLst>
                                      </p:cBhvr>
                                      <p:tavLst>
                                        <p:tav tm="0">
                                          <p:val>
                                            <p:strVal val="#ppt_x"/>
                                          </p:val>
                                        </p:tav>
                                        <p:tav tm="100000">
                                          <p:val>
                                            <p:strVal val="#ppt_x"/>
                                          </p:val>
                                        </p:tav>
                                      </p:tavLst>
                                    </p:anim>
                                    <p:anim calcmode="lin" valueType="num">
                                      <p:cBhvr additive="repl">
                                        <p:cTn id="668" dur="500" fill="hold"/>
                                        <p:tgtEl>
                                          <p:spTgt spid="756"/>
                                        </p:tgtEl>
                                        <p:attrNameLst>
                                          <p:attrName>ppt_y</p:attrName>
                                        </p:attrNameLst>
                                      </p:cBhvr>
                                      <p:tavLst>
                                        <p:tav tm="0">
                                          <p:val>
                                            <p:strVal val="1+#ppt_h/2"/>
                                          </p:val>
                                        </p:tav>
                                        <p:tav tm="100000">
                                          <p:val>
                                            <p:strVal val="#ppt_y"/>
                                          </p:val>
                                        </p:tav>
                                      </p:tavLst>
                                    </p:anim>
                                  </p:childTnLst>
                                </p:cTn>
                              </p:par>
                              <p:par>
                                <p:cTn id="669" nodeType="withEffect" fill="hold" presetClass="entr" presetID="2" presetSubtype="4">
                                  <p:stCondLst>
                                    <p:cond delay="0"/>
                                  </p:stCondLst>
                                  <p:childTnLst>
                                    <p:set>
                                      <p:cBhvr>
                                        <p:cTn id="670" dur="1" fill="hold">
                                          <p:stCondLst>
                                            <p:cond delay="0"/>
                                          </p:stCondLst>
                                        </p:cTn>
                                        <p:tgtEl>
                                          <p:spTgt spid="757"/>
                                        </p:tgtEl>
                                        <p:attrNameLst>
                                          <p:attrName>style.visibility</p:attrName>
                                        </p:attrNameLst>
                                      </p:cBhvr>
                                      <p:to>
                                        <p:strVal val="visible"/>
                                      </p:to>
                                    </p:set>
                                    <p:anim calcmode="lin" valueType="num">
                                      <p:cBhvr additive="repl">
                                        <p:cTn id="671" dur="500" fill="hold"/>
                                        <p:tgtEl>
                                          <p:spTgt spid="757"/>
                                        </p:tgtEl>
                                        <p:attrNameLst>
                                          <p:attrName>ppt_x</p:attrName>
                                        </p:attrNameLst>
                                      </p:cBhvr>
                                      <p:tavLst>
                                        <p:tav tm="0">
                                          <p:val>
                                            <p:strVal val="#ppt_x"/>
                                          </p:val>
                                        </p:tav>
                                        <p:tav tm="100000">
                                          <p:val>
                                            <p:strVal val="#ppt_x"/>
                                          </p:val>
                                        </p:tav>
                                      </p:tavLst>
                                    </p:anim>
                                    <p:anim calcmode="lin" valueType="num">
                                      <p:cBhvr additive="repl">
                                        <p:cTn id="672" dur="500" fill="hold"/>
                                        <p:tgtEl>
                                          <p:spTgt spid="757"/>
                                        </p:tgtEl>
                                        <p:attrNameLst>
                                          <p:attrName>ppt_y</p:attrName>
                                        </p:attrNameLst>
                                      </p:cBhvr>
                                      <p:tavLst>
                                        <p:tav tm="0">
                                          <p:val>
                                            <p:strVal val="1+#ppt_h/2"/>
                                          </p:val>
                                        </p:tav>
                                        <p:tav tm="100000">
                                          <p:val>
                                            <p:strVal val="#ppt_y"/>
                                          </p:val>
                                        </p:tav>
                                      </p:tavLst>
                                    </p:anim>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2" presetSubtype="4">
                                  <p:stCondLst>
                                    <p:cond delay="0"/>
                                  </p:stCondLst>
                                  <p:childTnLst>
                                    <p:set>
                                      <p:cBhvr>
                                        <p:cTn id="676" dur="1" fill="hold">
                                          <p:stCondLst>
                                            <p:cond delay="0"/>
                                          </p:stCondLst>
                                        </p:cTn>
                                        <p:tgtEl>
                                          <p:spTgt spid="758"/>
                                        </p:tgtEl>
                                        <p:attrNameLst>
                                          <p:attrName>style.visibility</p:attrName>
                                        </p:attrNameLst>
                                      </p:cBhvr>
                                      <p:to>
                                        <p:strVal val="visible"/>
                                      </p:to>
                                    </p:set>
                                    <p:anim calcmode="lin" valueType="num">
                                      <p:cBhvr additive="repl">
                                        <p:cTn id="677" dur="500" fill="hold"/>
                                        <p:tgtEl>
                                          <p:spTgt spid="758"/>
                                        </p:tgtEl>
                                        <p:attrNameLst>
                                          <p:attrName>ppt_x</p:attrName>
                                        </p:attrNameLst>
                                      </p:cBhvr>
                                      <p:tavLst>
                                        <p:tav tm="0">
                                          <p:val>
                                            <p:strVal val="#ppt_x"/>
                                          </p:val>
                                        </p:tav>
                                        <p:tav tm="100000">
                                          <p:val>
                                            <p:strVal val="#ppt_x"/>
                                          </p:val>
                                        </p:tav>
                                      </p:tavLst>
                                    </p:anim>
                                    <p:anim calcmode="lin" valueType="num">
                                      <p:cBhvr additive="repl">
                                        <p:cTn id="678" dur="500" fill="hold"/>
                                        <p:tgtEl>
                                          <p:spTgt spid="758"/>
                                        </p:tgtEl>
                                        <p:attrNameLst>
                                          <p:attrName>ppt_y</p:attrName>
                                        </p:attrNameLst>
                                      </p:cBhvr>
                                      <p:tavLst>
                                        <p:tav tm="0">
                                          <p:val>
                                            <p:strVal val="1+#ppt_h/2"/>
                                          </p:val>
                                        </p:tav>
                                        <p:tav tm="100000">
                                          <p:val>
                                            <p:strVal val="#ppt_y"/>
                                          </p:val>
                                        </p:tav>
                                      </p:tavLst>
                                    </p:anim>
                                  </p:childTnLst>
                                </p:cTn>
                              </p:par>
                              <p:par>
                                <p:cTn id="679" nodeType="withEffect" fill="hold" presetClass="entr" presetID="2" presetSubtype="4">
                                  <p:stCondLst>
                                    <p:cond delay="0"/>
                                  </p:stCondLst>
                                  <p:childTnLst>
                                    <p:set>
                                      <p:cBhvr>
                                        <p:cTn id="680" dur="1" fill="hold">
                                          <p:stCondLst>
                                            <p:cond delay="0"/>
                                          </p:stCondLst>
                                        </p:cTn>
                                        <p:tgtEl>
                                          <p:spTgt spid="759"/>
                                        </p:tgtEl>
                                        <p:attrNameLst>
                                          <p:attrName>style.visibility</p:attrName>
                                        </p:attrNameLst>
                                      </p:cBhvr>
                                      <p:to>
                                        <p:strVal val="visible"/>
                                      </p:to>
                                    </p:set>
                                    <p:anim calcmode="lin" valueType="num">
                                      <p:cBhvr additive="repl">
                                        <p:cTn id="681" dur="500" fill="hold"/>
                                        <p:tgtEl>
                                          <p:spTgt spid="759"/>
                                        </p:tgtEl>
                                        <p:attrNameLst>
                                          <p:attrName>ppt_x</p:attrName>
                                        </p:attrNameLst>
                                      </p:cBhvr>
                                      <p:tavLst>
                                        <p:tav tm="0">
                                          <p:val>
                                            <p:strVal val="#ppt_x"/>
                                          </p:val>
                                        </p:tav>
                                        <p:tav tm="100000">
                                          <p:val>
                                            <p:strVal val="#ppt_x"/>
                                          </p:val>
                                        </p:tav>
                                      </p:tavLst>
                                    </p:anim>
                                    <p:anim calcmode="lin" valueType="num">
                                      <p:cBhvr additive="repl">
                                        <p:cTn id="682" dur="500" fill="hold"/>
                                        <p:tgtEl>
                                          <p:spTgt spid="759"/>
                                        </p:tgtEl>
                                        <p:attrNameLst>
                                          <p:attrName>ppt_y</p:attrName>
                                        </p:attrNameLst>
                                      </p:cBhvr>
                                      <p:tavLst>
                                        <p:tav tm="0">
                                          <p:val>
                                            <p:strVal val="1+#ppt_h/2"/>
                                          </p:val>
                                        </p:tav>
                                        <p:tav tm="100000">
                                          <p:val>
                                            <p:strVal val="#ppt_y"/>
                                          </p:val>
                                        </p:tav>
                                      </p:tavLst>
                                    </p:anim>
                                  </p:childTnLst>
                                </p:cTn>
                              </p:par>
                              <p:par>
                                <p:cTn id="683" nodeType="withEffect" fill="hold" presetClass="entr" presetID="2" presetSubtype="4">
                                  <p:stCondLst>
                                    <p:cond delay="0"/>
                                  </p:stCondLst>
                                  <p:childTnLst>
                                    <p:set>
                                      <p:cBhvr>
                                        <p:cTn id="684" dur="1" fill="hold">
                                          <p:stCondLst>
                                            <p:cond delay="0"/>
                                          </p:stCondLst>
                                        </p:cTn>
                                        <p:tgtEl>
                                          <p:spTgt spid="760"/>
                                        </p:tgtEl>
                                        <p:attrNameLst>
                                          <p:attrName>style.visibility</p:attrName>
                                        </p:attrNameLst>
                                      </p:cBhvr>
                                      <p:to>
                                        <p:strVal val="visible"/>
                                      </p:to>
                                    </p:set>
                                    <p:anim calcmode="lin" valueType="num">
                                      <p:cBhvr additive="repl">
                                        <p:cTn id="685" dur="500" fill="hold"/>
                                        <p:tgtEl>
                                          <p:spTgt spid="760"/>
                                        </p:tgtEl>
                                        <p:attrNameLst>
                                          <p:attrName>ppt_x</p:attrName>
                                        </p:attrNameLst>
                                      </p:cBhvr>
                                      <p:tavLst>
                                        <p:tav tm="0">
                                          <p:val>
                                            <p:strVal val="#ppt_x"/>
                                          </p:val>
                                        </p:tav>
                                        <p:tav tm="100000">
                                          <p:val>
                                            <p:strVal val="#ppt_x"/>
                                          </p:val>
                                        </p:tav>
                                      </p:tavLst>
                                    </p:anim>
                                    <p:anim calcmode="lin" valueType="num">
                                      <p:cBhvr additive="repl">
                                        <p:cTn id="686" dur="500" fill="hold"/>
                                        <p:tgtEl>
                                          <p:spTgt spid="760"/>
                                        </p:tgtEl>
                                        <p:attrNameLst>
                                          <p:attrName>ppt_y</p:attrName>
                                        </p:attrNameLst>
                                      </p:cBhvr>
                                      <p:tavLst>
                                        <p:tav tm="0">
                                          <p:val>
                                            <p:strVal val="1+#ppt_h/2"/>
                                          </p:val>
                                        </p:tav>
                                        <p:tav tm="100000">
                                          <p:val>
                                            <p:strVal val="#ppt_y"/>
                                          </p:val>
                                        </p:tav>
                                      </p:tavLst>
                                    </p:anim>
                                  </p:childTnLst>
                                </p:cTn>
                              </p:par>
                              <p:par>
                                <p:cTn id="687" nodeType="withEffect" fill="hold" presetClass="entr" presetID="2" presetSubtype="4">
                                  <p:stCondLst>
                                    <p:cond delay="0"/>
                                  </p:stCondLst>
                                  <p:childTnLst>
                                    <p:set>
                                      <p:cBhvr>
                                        <p:cTn id="688" dur="1" fill="hold">
                                          <p:stCondLst>
                                            <p:cond delay="0"/>
                                          </p:stCondLst>
                                        </p:cTn>
                                        <p:tgtEl>
                                          <p:spTgt spid="761"/>
                                        </p:tgtEl>
                                        <p:attrNameLst>
                                          <p:attrName>style.visibility</p:attrName>
                                        </p:attrNameLst>
                                      </p:cBhvr>
                                      <p:to>
                                        <p:strVal val="visible"/>
                                      </p:to>
                                    </p:set>
                                    <p:anim calcmode="lin" valueType="num">
                                      <p:cBhvr additive="repl">
                                        <p:cTn id="689" dur="500" fill="hold"/>
                                        <p:tgtEl>
                                          <p:spTgt spid="761"/>
                                        </p:tgtEl>
                                        <p:attrNameLst>
                                          <p:attrName>ppt_x</p:attrName>
                                        </p:attrNameLst>
                                      </p:cBhvr>
                                      <p:tavLst>
                                        <p:tav tm="0">
                                          <p:val>
                                            <p:strVal val="#ppt_x"/>
                                          </p:val>
                                        </p:tav>
                                        <p:tav tm="100000">
                                          <p:val>
                                            <p:strVal val="#ppt_x"/>
                                          </p:val>
                                        </p:tav>
                                      </p:tavLst>
                                    </p:anim>
                                    <p:anim calcmode="lin" valueType="num">
                                      <p:cBhvr additive="repl">
                                        <p:cTn id="690" dur="500" fill="hold"/>
                                        <p:tgtEl>
                                          <p:spTgt spid="761"/>
                                        </p:tgtEl>
                                        <p:attrNameLst>
                                          <p:attrName>ppt_y</p:attrName>
                                        </p:attrNameLst>
                                      </p:cBhvr>
                                      <p:tavLst>
                                        <p:tav tm="0">
                                          <p:val>
                                            <p:strVal val="1+#ppt_h/2"/>
                                          </p:val>
                                        </p:tav>
                                        <p:tav tm="100000">
                                          <p:val>
                                            <p:strVal val="#ppt_y"/>
                                          </p:val>
                                        </p:tav>
                                      </p:tavLst>
                                    </p:anim>
                                  </p:childTnLst>
                                </p:cTn>
                              </p:par>
                              <p:par>
                                <p:cTn id="691" nodeType="withEffect" fill="hold" presetClass="entr" presetID="2" presetSubtype="4">
                                  <p:stCondLst>
                                    <p:cond delay="0"/>
                                  </p:stCondLst>
                                  <p:childTnLst>
                                    <p:set>
                                      <p:cBhvr>
                                        <p:cTn id="692" dur="1" fill="hold">
                                          <p:stCondLst>
                                            <p:cond delay="0"/>
                                          </p:stCondLst>
                                        </p:cTn>
                                        <p:tgtEl>
                                          <p:spTgt spid="762"/>
                                        </p:tgtEl>
                                        <p:attrNameLst>
                                          <p:attrName>style.visibility</p:attrName>
                                        </p:attrNameLst>
                                      </p:cBhvr>
                                      <p:to>
                                        <p:strVal val="visible"/>
                                      </p:to>
                                    </p:set>
                                    <p:anim calcmode="lin" valueType="num">
                                      <p:cBhvr additive="repl">
                                        <p:cTn id="693" dur="500" fill="hold"/>
                                        <p:tgtEl>
                                          <p:spTgt spid="762"/>
                                        </p:tgtEl>
                                        <p:attrNameLst>
                                          <p:attrName>ppt_x</p:attrName>
                                        </p:attrNameLst>
                                      </p:cBhvr>
                                      <p:tavLst>
                                        <p:tav tm="0">
                                          <p:val>
                                            <p:strVal val="#ppt_x"/>
                                          </p:val>
                                        </p:tav>
                                        <p:tav tm="100000">
                                          <p:val>
                                            <p:strVal val="#ppt_x"/>
                                          </p:val>
                                        </p:tav>
                                      </p:tavLst>
                                    </p:anim>
                                    <p:anim calcmode="lin" valueType="num">
                                      <p:cBhvr additive="repl">
                                        <p:cTn id="694" dur="500" fill="hold"/>
                                        <p:tgtEl>
                                          <p:spTgt spid="762"/>
                                        </p:tgtEl>
                                        <p:attrNameLst>
                                          <p:attrName>ppt_y</p:attrName>
                                        </p:attrNameLst>
                                      </p:cBhvr>
                                      <p:tavLst>
                                        <p:tav tm="0">
                                          <p:val>
                                            <p:strVal val="1+#ppt_h/2"/>
                                          </p:val>
                                        </p:tav>
                                        <p:tav tm="100000">
                                          <p:val>
                                            <p:strVal val="#ppt_y"/>
                                          </p:val>
                                        </p:tav>
                                      </p:tavLst>
                                    </p:anim>
                                  </p:childTnLst>
                                </p:cTn>
                              </p:par>
                              <p:par>
                                <p:cTn id="695" nodeType="withEffect" fill="hold" presetClass="entr" presetID="2" presetSubtype="4">
                                  <p:stCondLst>
                                    <p:cond delay="0"/>
                                  </p:stCondLst>
                                  <p:childTnLst>
                                    <p:set>
                                      <p:cBhvr>
                                        <p:cTn id="696" dur="1" fill="hold">
                                          <p:stCondLst>
                                            <p:cond delay="0"/>
                                          </p:stCondLst>
                                        </p:cTn>
                                        <p:tgtEl>
                                          <p:spTgt spid="763"/>
                                        </p:tgtEl>
                                        <p:attrNameLst>
                                          <p:attrName>style.visibility</p:attrName>
                                        </p:attrNameLst>
                                      </p:cBhvr>
                                      <p:to>
                                        <p:strVal val="visible"/>
                                      </p:to>
                                    </p:set>
                                    <p:anim calcmode="lin" valueType="num">
                                      <p:cBhvr additive="repl">
                                        <p:cTn id="697" dur="500" fill="hold"/>
                                        <p:tgtEl>
                                          <p:spTgt spid="763"/>
                                        </p:tgtEl>
                                        <p:attrNameLst>
                                          <p:attrName>ppt_x</p:attrName>
                                        </p:attrNameLst>
                                      </p:cBhvr>
                                      <p:tavLst>
                                        <p:tav tm="0">
                                          <p:val>
                                            <p:strVal val="#ppt_x"/>
                                          </p:val>
                                        </p:tav>
                                        <p:tav tm="100000">
                                          <p:val>
                                            <p:strVal val="#ppt_x"/>
                                          </p:val>
                                        </p:tav>
                                      </p:tavLst>
                                    </p:anim>
                                    <p:anim calcmode="lin" valueType="num">
                                      <p:cBhvr additive="repl">
                                        <p:cTn id="698" dur="500" fill="hold"/>
                                        <p:tgtEl>
                                          <p:spTgt spid="763"/>
                                        </p:tgtEl>
                                        <p:attrNameLst>
                                          <p:attrName>ppt_y</p:attrName>
                                        </p:attrNameLst>
                                      </p:cBhvr>
                                      <p:tavLst>
                                        <p:tav tm="0">
                                          <p:val>
                                            <p:strVal val="1+#ppt_h/2"/>
                                          </p:val>
                                        </p:tav>
                                        <p:tav tm="100000">
                                          <p:val>
                                            <p:strVal val="#ppt_y"/>
                                          </p:val>
                                        </p:tav>
                                      </p:tavLst>
                                    </p:anim>
                                  </p:childTnLst>
                                </p:cTn>
                              </p:par>
                              <p:par>
                                <p:cTn id="699" nodeType="withEffect" fill="hold" presetClass="entr" presetID="2" presetSubtype="4">
                                  <p:stCondLst>
                                    <p:cond delay="0"/>
                                  </p:stCondLst>
                                  <p:childTnLst>
                                    <p:set>
                                      <p:cBhvr>
                                        <p:cTn id="700" dur="1" fill="hold">
                                          <p:stCondLst>
                                            <p:cond delay="0"/>
                                          </p:stCondLst>
                                        </p:cTn>
                                        <p:tgtEl>
                                          <p:spTgt spid="764"/>
                                        </p:tgtEl>
                                        <p:attrNameLst>
                                          <p:attrName>style.visibility</p:attrName>
                                        </p:attrNameLst>
                                      </p:cBhvr>
                                      <p:to>
                                        <p:strVal val="visible"/>
                                      </p:to>
                                    </p:set>
                                    <p:anim calcmode="lin" valueType="num">
                                      <p:cBhvr additive="repl">
                                        <p:cTn id="701" dur="500" fill="hold"/>
                                        <p:tgtEl>
                                          <p:spTgt spid="764"/>
                                        </p:tgtEl>
                                        <p:attrNameLst>
                                          <p:attrName>ppt_x</p:attrName>
                                        </p:attrNameLst>
                                      </p:cBhvr>
                                      <p:tavLst>
                                        <p:tav tm="0">
                                          <p:val>
                                            <p:strVal val="#ppt_x"/>
                                          </p:val>
                                        </p:tav>
                                        <p:tav tm="100000">
                                          <p:val>
                                            <p:strVal val="#ppt_x"/>
                                          </p:val>
                                        </p:tav>
                                      </p:tavLst>
                                    </p:anim>
                                    <p:anim calcmode="lin" valueType="num">
                                      <p:cBhvr additive="repl">
                                        <p:cTn id="702" dur="500" fill="hold"/>
                                        <p:tgtEl>
                                          <p:spTgt spid="764"/>
                                        </p:tgtEl>
                                        <p:attrNameLst>
                                          <p:attrName>ppt_y</p:attrName>
                                        </p:attrNameLst>
                                      </p:cBhvr>
                                      <p:tavLst>
                                        <p:tav tm="0">
                                          <p:val>
                                            <p:strVal val="1+#ppt_h/2"/>
                                          </p:val>
                                        </p:tav>
                                        <p:tav tm="100000">
                                          <p:val>
                                            <p:strVal val="#ppt_y"/>
                                          </p:val>
                                        </p:tav>
                                      </p:tavLst>
                                    </p:anim>
                                  </p:childTnLst>
                                </p:cTn>
                              </p:par>
                              <p:par>
                                <p:cTn id="703" nodeType="withEffect" fill="hold" presetClass="entr" presetID="2" presetSubtype="4">
                                  <p:stCondLst>
                                    <p:cond delay="0"/>
                                  </p:stCondLst>
                                  <p:childTnLst>
                                    <p:set>
                                      <p:cBhvr>
                                        <p:cTn id="704" dur="1" fill="hold">
                                          <p:stCondLst>
                                            <p:cond delay="0"/>
                                          </p:stCondLst>
                                        </p:cTn>
                                        <p:tgtEl>
                                          <p:spTgt spid="765"/>
                                        </p:tgtEl>
                                        <p:attrNameLst>
                                          <p:attrName>style.visibility</p:attrName>
                                        </p:attrNameLst>
                                      </p:cBhvr>
                                      <p:to>
                                        <p:strVal val="visible"/>
                                      </p:to>
                                    </p:set>
                                    <p:anim calcmode="lin" valueType="num">
                                      <p:cBhvr additive="repl">
                                        <p:cTn id="705" dur="500" fill="hold"/>
                                        <p:tgtEl>
                                          <p:spTgt spid="765"/>
                                        </p:tgtEl>
                                        <p:attrNameLst>
                                          <p:attrName>ppt_x</p:attrName>
                                        </p:attrNameLst>
                                      </p:cBhvr>
                                      <p:tavLst>
                                        <p:tav tm="0">
                                          <p:val>
                                            <p:strVal val="#ppt_x"/>
                                          </p:val>
                                        </p:tav>
                                        <p:tav tm="100000">
                                          <p:val>
                                            <p:strVal val="#ppt_x"/>
                                          </p:val>
                                        </p:tav>
                                      </p:tavLst>
                                    </p:anim>
                                    <p:anim calcmode="lin" valueType="num">
                                      <p:cBhvr additive="repl">
                                        <p:cTn id="706" dur="500" fill="hold"/>
                                        <p:tgtEl>
                                          <p:spTgt spid="765"/>
                                        </p:tgtEl>
                                        <p:attrNameLst>
                                          <p:attrName>ppt_y</p:attrName>
                                        </p:attrNameLst>
                                      </p:cBhvr>
                                      <p:tavLst>
                                        <p:tav tm="0">
                                          <p:val>
                                            <p:strVal val="1+#ppt_h/2"/>
                                          </p:val>
                                        </p:tav>
                                        <p:tav tm="100000">
                                          <p:val>
                                            <p:strVal val="#ppt_y"/>
                                          </p:val>
                                        </p:tav>
                                      </p:tavLst>
                                    </p:anim>
                                  </p:childTnLst>
                                </p:cTn>
                              </p:par>
                              <p:par>
                                <p:cTn id="707" nodeType="withEffect" fill="hold" presetClass="entr" presetID="2" presetSubtype="4">
                                  <p:stCondLst>
                                    <p:cond delay="0"/>
                                  </p:stCondLst>
                                  <p:childTnLst>
                                    <p:set>
                                      <p:cBhvr>
                                        <p:cTn id="708" dur="1" fill="hold">
                                          <p:stCondLst>
                                            <p:cond delay="0"/>
                                          </p:stCondLst>
                                        </p:cTn>
                                        <p:tgtEl>
                                          <p:spTgt spid="766"/>
                                        </p:tgtEl>
                                        <p:attrNameLst>
                                          <p:attrName>style.visibility</p:attrName>
                                        </p:attrNameLst>
                                      </p:cBhvr>
                                      <p:to>
                                        <p:strVal val="visible"/>
                                      </p:to>
                                    </p:set>
                                    <p:anim calcmode="lin" valueType="num">
                                      <p:cBhvr additive="repl">
                                        <p:cTn id="709" dur="500" fill="hold"/>
                                        <p:tgtEl>
                                          <p:spTgt spid="766"/>
                                        </p:tgtEl>
                                        <p:attrNameLst>
                                          <p:attrName>ppt_x</p:attrName>
                                        </p:attrNameLst>
                                      </p:cBhvr>
                                      <p:tavLst>
                                        <p:tav tm="0">
                                          <p:val>
                                            <p:strVal val="#ppt_x"/>
                                          </p:val>
                                        </p:tav>
                                        <p:tav tm="100000">
                                          <p:val>
                                            <p:strVal val="#ppt_x"/>
                                          </p:val>
                                        </p:tav>
                                      </p:tavLst>
                                    </p:anim>
                                    <p:anim calcmode="lin" valueType="num">
                                      <p:cBhvr additive="repl">
                                        <p:cTn id="710" dur="500" fill="hold"/>
                                        <p:tgtEl>
                                          <p:spTgt spid="766"/>
                                        </p:tgtEl>
                                        <p:attrNameLst>
                                          <p:attrName>ppt_y</p:attrName>
                                        </p:attrNameLst>
                                      </p:cBhvr>
                                      <p:tavLst>
                                        <p:tav tm="0">
                                          <p:val>
                                            <p:strVal val="1+#ppt_h/2"/>
                                          </p:val>
                                        </p:tav>
                                        <p:tav tm="100000">
                                          <p:val>
                                            <p:strVal val="#ppt_y"/>
                                          </p:val>
                                        </p:tav>
                                      </p:tavLst>
                                    </p:anim>
                                  </p:childTnLst>
                                </p:cTn>
                              </p:par>
                              <p:par>
                                <p:cTn id="711" nodeType="withEffect" fill="hold" presetClass="entr" presetID="2" presetSubtype="4">
                                  <p:stCondLst>
                                    <p:cond delay="0"/>
                                  </p:stCondLst>
                                  <p:childTnLst>
                                    <p:set>
                                      <p:cBhvr>
                                        <p:cTn id="712" dur="1" fill="hold">
                                          <p:stCondLst>
                                            <p:cond delay="0"/>
                                          </p:stCondLst>
                                        </p:cTn>
                                        <p:tgtEl>
                                          <p:spTgt spid="767"/>
                                        </p:tgtEl>
                                        <p:attrNameLst>
                                          <p:attrName>style.visibility</p:attrName>
                                        </p:attrNameLst>
                                      </p:cBhvr>
                                      <p:to>
                                        <p:strVal val="visible"/>
                                      </p:to>
                                    </p:set>
                                    <p:anim calcmode="lin" valueType="num">
                                      <p:cBhvr additive="repl">
                                        <p:cTn id="713" dur="500" fill="hold"/>
                                        <p:tgtEl>
                                          <p:spTgt spid="767"/>
                                        </p:tgtEl>
                                        <p:attrNameLst>
                                          <p:attrName>ppt_x</p:attrName>
                                        </p:attrNameLst>
                                      </p:cBhvr>
                                      <p:tavLst>
                                        <p:tav tm="0">
                                          <p:val>
                                            <p:strVal val="#ppt_x"/>
                                          </p:val>
                                        </p:tav>
                                        <p:tav tm="100000">
                                          <p:val>
                                            <p:strVal val="#ppt_x"/>
                                          </p:val>
                                        </p:tav>
                                      </p:tavLst>
                                    </p:anim>
                                    <p:anim calcmode="lin" valueType="num">
                                      <p:cBhvr additive="repl">
                                        <p:cTn id="714" dur="500" fill="hold"/>
                                        <p:tgtEl>
                                          <p:spTgt spid="767"/>
                                        </p:tgtEl>
                                        <p:attrNameLst>
                                          <p:attrName>ppt_y</p:attrName>
                                        </p:attrNameLst>
                                      </p:cBhvr>
                                      <p:tavLst>
                                        <p:tav tm="0">
                                          <p:val>
                                            <p:strVal val="1+#ppt_h/2"/>
                                          </p:val>
                                        </p:tav>
                                        <p:tav tm="100000">
                                          <p:val>
                                            <p:strVal val="#ppt_y"/>
                                          </p:val>
                                        </p:tav>
                                      </p:tavLst>
                                    </p:anim>
                                  </p:childTnLst>
                                </p:cTn>
                              </p:par>
                              <p:par>
                                <p:cTn id="715" nodeType="withEffect" fill="hold" presetClass="entr" presetID="2" presetSubtype="4">
                                  <p:stCondLst>
                                    <p:cond delay="0"/>
                                  </p:stCondLst>
                                  <p:childTnLst>
                                    <p:set>
                                      <p:cBhvr>
                                        <p:cTn id="716" dur="1" fill="hold">
                                          <p:stCondLst>
                                            <p:cond delay="0"/>
                                          </p:stCondLst>
                                        </p:cTn>
                                        <p:tgtEl>
                                          <p:spTgt spid="768"/>
                                        </p:tgtEl>
                                        <p:attrNameLst>
                                          <p:attrName>style.visibility</p:attrName>
                                        </p:attrNameLst>
                                      </p:cBhvr>
                                      <p:to>
                                        <p:strVal val="visible"/>
                                      </p:to>
                                    </p:set>
                                    <p:anim calcmode="lin" valueType="num">
                                      <p:cBhvr additive="repl">
                                        <p:cTn id="717" dur="500" fill="hold"/>
                                        <p:tgtEl>
                                          <p:spTgt spid="768"/>
                                        </p:tgtEl>
                                        <p:attrNameLst>
                                          <p:attrName>ppt_x</p:attrName>
                                        </p:attrNameLst>
                                      </p:cBhvr>
                                      <p:tavLst>
                                        <p:tav tm="0">
                                          <p:val>
                                            <p:strVal val="#ppt_x"/>
                                          </p:val>
                                        </p:tav>
                                        <p:tav tm="100000">
                                          <p:val>
                                            <p:strVal val="#ppt_x"/>
                                          </p:val>
                                        </p:tav>
                                      </p:tavLst>
                                    </p:anim>
                                    <p:anim calcmode="lin" valueType="num">
                                      <p:cBhvr additive="repl">
                                        <p:cTn id="718" dur="500" fill="hold"/>
                                        <p:tgtEl>
                                          <p:spTgt spid="768"/>
                                        </p:tgtEl>
                                        <p:attrNameLst>
                                          <p:attrName>ppt_y</p:attrName>
                                        </p:attrNameLst>
                                      </p:cBhvr>
                                      <p:tavLst>
                                        <p:tav tm="0">
                                          <p:val>
                                            <p:strVal val="1+#ppt_h/2"/>
                                          </p:val>
                                        </p:tav>
                                        <p:tav tm="100000">
                                          <p:val>
                                            <p:strVal val="#ppt_y"/>
                                          </p:val>
                                        </p:tav>
                                      </p:tavLst>
                                    </p:anim>
                                  </p:childTnLst>
                                </p:cTn>
                              </p:par>
                              <p:par>
                                <p:cTn id="719" nodeType="withEffect" fill="hold" presetClass="entr" presetID="2" presetSubtype="4">
                                  <p:stCondLst>
                                    <p:cond delay="0"/>
                                  </p:stCondLst>
                                  <p:childTnLst>
                                    <p:set>
                                      <p:cBhvr>
                                        <p:cTn id="720" dur="1" fill="hold">
                                          <p:stCondLst>
                                            <p:cond delay="0"/>
                                          </p:stCondLst>
                                        </p:cTn>
                                        <p:tgtEl>
                                          <p:spTgt spid="769"/>
                                        </p:tgtEl>
                                        <p:attrNameLst>
                                          <p:attrName>style.visibility</p:attrName>
                                        </p:attrNameLst>
                                      </p:cBhvr>
                                      <p:to>
                                        <p:strVal val="visible"/>
                                      </p:to>
                                    </p:set>
                                    <p:anim calcmode="lin" valueType="num">
                                      <p:cBhvr additive="repl">
                                        <p:cTn id="721" dur="500" fill="hold"/>
                                        <p:tgtEl>
                                          <p:spTgt spid="769"/>
                                        </p:tgtEl>
                                        <p:attrNameLst>
                                          <p:attrName>ppt_x</p:attrName>
                                        </p:attrNameLst>
                                      </p:cBhvr>
                                      <p:tavLst>
                                        <p:tav tm="0">
                                          <p:val>
                                            <p:strVal val="#ppt_x"/>
                                          </p:val>
                                        </p:tav>
                                        <p:tav tm="100000">
                                          <p:val>
                                            <p:strVal val="#ppt_x"/>
                                          </p:val>
                                        </p:tav>
                                      </p:tavLst>
                                    </p:anim>
                                    <p:anim calcmode="lin" valueType="num">
                                      <p:cBhvr additive="repl">
                                        <p:cTn id="722" dur="500" fill="hold"/>
                                        <p:tgtEl>
                                          <p:spTgt spid="769"/>
                                        </p:tgtEl>
                                        <p:attrNameLst>
                                          <p:attrName>ppt_y</p:attrName>
                                        </p:attrNameLst>
                                      </p:cBhvr>
                                      <p:tavLst>
                                        <p:tav tm="0">
                                          <p:val>
                                            <p:strVal val="1+#ppt_h/2"/>
                                          </p:val>
                                        </p:tav>
                                        <p:tav tm="100000">
                                          <p:val>
                                            <p:strVal val="#ppt_y"/>
                                          </p:val>
                                        </p:tav>
                                      </p:tavLst>
                                    </p:anim>
                                  </p:childTnLst>
                                </p:cTn>
                              </p:par>
                              <p:par>
                                <p:cTn id="723" nodeType="withEffect" fill="hold" presetClass="entr" presetID="2" presetSubtype="4">
                                  <p:stCondLst>
                                    <p:cond delay="0"/>
                                  </p:stCondLst>
                                  <p:childTnLst>
                                    <p:set>
                                      <p:cBhvr>
                                        <p:cTn id="724" dur="1" fill="hold">
                                          <p:stCondLst>
                                            <p:cond delay="0"/>
                                          </p:stCondLst>
                                        </p:cTn>
                                        <p:tgtEl>
                                          <p:spTgt spid="770"/>
                                        </p:tgtEl>
                                        <p:attrNameLst>
                                          <p:attrName>style.visibility</p:attrName>
                                        </p:attrNameLst>
                                      </p:cBhvr>
                                      <p:to>
                                        <p:strVal val="visible"/>
                                      </p:to>
                                    </p:set>
                                    <p:anim calcmode="lin" valueType="num">
                                      <p:cBhvr additive="repl">
                                        <p:cTn id="725" dur="500" fill="hold"/>
                                        <p:tgtEl>
                                          <p:spTgt spid="770"/>
                                        </p:tgtEl>
                                        <p:attrNameLst>
                                          <p:attrName>ppt_x</p:attrName>
                                        </p:attrNameLst>
                                      </p:cBhvr>
                                      <p:tavLst>
                                        <p:tav tm="0">
                                          <p:val>
                                            <p:strVal val="#ppt_x"/>
                                          </p:val>
                                        </p:tav>
                                        <p:tav tm="100000">
                                          <p:val>
                                            <p:strVal val="#ppt_x"/>
                                          </p:val>
                                        </p:tav>
                                      </p:tavLst>
                                    </p:anim>
                                    <p:anim calcmode="lin" valueType="num">
                                      <p:cBhvr additive="repl">
                                        <p:cTn id="726" dur="500" fill="hold"/>
                                        <p:tgtEl>
                                          <p:spTgt spid="770"/>
                                        </p:tgtEl>
                                        <p:attrNameLst>
                                          <p:attrName>ppt_y</p:attrName>
                                        </p:attrNameLst>
                                      </p:cBhvr>
                                      <p:tavLst>
                                        <p:tav tm="0">
                                          <p:val>
                                            <p:strVal val="1+#ppt_h/2"/>
                                          </p:val>
                                        </p:tav>
                                        <p:tav tm="100000">
                                          <p:val>
                                            <p:strVal val="#ppt_y"/>
                                          </p:val>
                                        </p:tav>
                                      </p:tavLst>
                                    </p:anim>
                                  </p:childTnLst>
                                </p:cTn>
                              </p:par>
                              <p:par>
                                <p:cTn id="727" nodeType="withEffect" fill="hold" presetClass="entr" presetID="2" presetSubtype="4">
                                  <p:stCondLst>
                                    <p:cond delay="0"/>
                                  </p:stCondLst>
                                  <p:childTnLst>
                                    <p:set>
                                      <p:cBhvr>
                                        <p:cTn id="728" dur="1" fill="hold">
                                          <p:stCondLst>
                                            <p:cond delay="0"/>
                                          </p:stCondLst>
                                        </p:cTn>
                                        <p:tgtEl>
                                          <p:spTgt spid="771"/>
                                        </p:tgtEl>
                                        <p:attrNameLst>
                                          <p:attrName>style.visibility</p:attrName>
                                        </p:attrNameLst>
                                      </p:cBhvr>
                                      <p:to>
                                        <p:strVal val="visible"/>
                                      </p:to>
                                    </p:set>
                                    <p:anim calcmode="lin" valueType="num">
                                      <p:cBhvr additive="repl">
                                        <p:cTn id="729" dur="500" fill="hold"/>
                                        <p:tgtEl>
                                          <p:spTgt spid="771"/>
                                        </p:tgtEl>
                                        <p:attrNameLst>
                                          <p:attrName>ppt_x</p:attrName>
                                        </p:attrNameLst>
                                      </p:cBhvr>
                                      <p:tavLst>
                                        <p:tav tm="0">
                                          <p:val>
                                            <p:strVal val="#ppt_x"/>
                                          </p:val>
                                        </p:tav>
                                        <p:tav tm="100000">
                                          <p:val>
                                            <p:strVal val="#ppt_x"/>
                                          </p:val>
                                        </p:tav>
                                      </p:tavLst>
                                    </p:anim>
                                    <p:anim calcmode="lin" valueType="num">
                                      <p:cBhvr additive="repl">
                                        <p:cTn id="730" dur="500" fill="hold"/>
                                        <p:tgtEl>
                                          <p:spTgt spid="771"/>
                                        </p:tgtEl>
                                        <p:attrNameLst>
                                          <p:attrName>ppt_y</p:attrName>
                                        </p:attrNameLst>
                                      </p:cBhvr>
                                      <p:tavLst>
                                        <p:tav tm="0">
                                          <p:val>
                                            <p:strVal val="1+#ppt_h/2"/>
                                          </p:val>
                                        </p:tav>
                                        <p:tav tm="100000">
                                          <p:val>
                                            <p:strVal val="#ppt_y"/>
                                          </p:val>
                                        </p:tav>
                                      </p:tavLst>
                                    </p:anim>
                                  </p:childTnLst>
                                </p:cTn>
                              </p:par>
                              <p:par>
                                <p:cTn id="731" nodeType="withEffect" fill="hold" presetClass="entr" presetID="2" presetSubtype="4">
                                  <p:stCondLst>
                                    <p:cond delay="0"/>
                                  </p:stCondLst>
                                  <p:childTnLst>
                                    <p:set>
                                      <p:cBhvr>
                                        <p:cTn id="732" dur="1" fill="hold">
                                          <p:stCondLst>
                                            <p:cond delay="0"/>
                                          </p:stCondLst>
                                        </p:cTn>
                                        <p:tgtEl>
                                          <p:spTgt spid="772"/>
                                        </p:tgtEl>
                                        <p:attrNameLst>
                                          <p:attrName>style.visibility</p:attrName>
                                        </p:attrNameLst>
                                      </p:cBhvr>
                                      <p:to>
                                        <p:strVal val="visible"/>
                                      </p:to>
                                    </p:set>
                                    <p:anim calcmode="lin" valueType="num">
                                      <p:cBhvr additive="repl">
                                        <p:cTn id="733" dur="500" fill="hold"/>
                                        <p:tgtEl>
                                          <p:spTgt spid="772"/>
                                        </p:tgtEl>
                                        <p:attrNameLst>
                                          <p:attrName>ppt_x</p:attrName>
                                        </p:attrNameLst>
                                      </p:cBhvr>
                                      <p:tavLst>
                                        <p:tav tm="0">
                                          <p:val>
                                            <p:strVal val="#ppt_x"/>
                                          </p:val>
                                        </p:tav>
                                        <p:tav tm="100000">
                                          <p:val>
                                            <p:strVal val="#ppt_x"/>
                                          </p:val>
                                        </p:tav>
                                      </p:tavLst>
                                    </p:anim>
                                    <p:anim calcmode="lin" valueType="num">
                                      <p:cBhvr additive="repl">
                                        <p:cTn id="734" dur="500" fill="hold"/>
                                        <p:tgtEl>
                                          <p:spTgt spid="772"/>
                                        </p:tgtEl>
                                        <p:attrNameLst>
                                          <p:attrName>ppt_y</p:attrName>
                                        </p:attrNameLst>
                                      </p:cBhvr>
                                      <p:tavLst>
                                        <p:tav tm="0">
                                          <p:val>
                                            <p:strVal val="1+#ppt_h/2"/>
                                          </p:val>
                                        </p:tav>
                                        <p:tav tm="100000">
                                          <p:val>
                                            <p:strVal val="#ppt_y"/>
                                          </p:val>
                                        </p:tav>
                                      </p:tavLst>
                                    </p:anim>
                                  </p:childTnLst>
                                </p:cTn>
                              </p:par>
                              <p:par>
                                <p:cTn id="735" nodeType="withEffect" fill="hold" presetClass="entr" presetID="2" presetSubtype="4">
                                  <p:stCondLst>
                                    <p:cond delay="0"/>
                                  </p:stCondLst>
                                  <p:childTnLst>
                                    <p:set>
                                      <p:cBhvr>
                                        <p:cTn id="736" dur="1" fill="hold">
                                          <p:stCondLst>
                                            <p:cond delay="0"/>
                                          </p:stCondLst>
                                        </p:cTn>
                                        <p:tgtEl>
                                          <p:spTgt spid="773"/>
                                        </p:tgtEl>
                                        <p:attrNameLst>
                                          <p:attrName>style.visibility</p:attrName>
                                        </p:attrNameLst>
                                      </p:cBhvr>
                                      <p:to>
                                        <p:strVal val="visible"/>
                                      </p:to>
                                    </p:set>
                                    <p:anim calcmode="lin" valueType="num">
                                      <p:cBhvr additive="repl">
                                        <p:cTn id="737" dur="500" fill="hold"/>
                                        <p:tgtEl>
                                          <p:spTgt spid="773"/>
                                        </p:tgtEl>
                                        <p:attrNameLst>
                                          <p:attrName>ppt_x</p:attrName>
                                        </p:attrNameLst>
                                      </p:cBhvr>
                                      <p:tavLst>
                                        <p:tav tm="0">
                                          <p:val>
                                            <p:strVal val="#ppt_x"/>
                                          </p:val>
                                        </p:tav>
                                        <p:tav tm="100000">
                                          <p:val>
                                            <p:strVal val="#ppt_x"/>
                                          </p:val>
                                        </p:tav>
                                      </p:tavLst>
                                    </p:anim>
                                    <p:anim calcmode="lin" valueType="num">
                                      <p:cBhvr additive="repl">
                                        <p:cTn id="738" dur="500" fill="hold"/>
                                        <p:tgtEl>
                                          <p:spTgt spid="773"/>
                                        </p:tgtEl>
                                        <p:attrNameLst>
                                          <p:attrName>ppt_y</p:attrName>
                                        </p:attrNameLst>
                                      </p:cBhvr>
                                      <p:tavLst>
                                        <p:tav tm="0">
                                          <p:val>
                                            <p:strVal val="1+#ppt_h/2"/>
                                          </p:val>
                                        </p:tav>
                                        <p:tav tm="100000">
                                          <p:val>
                                            <p:strVal val="#ppt_y"/>
                                          </p:val>
                                        </p:tav>
                                      </p:tavLst>
                                    </p:anim>
                                  </p:childTnLst>
                                </p:cTn>
                              </p:par>
                              <p:par>
                                <p:cTn id="739" nodeType="withEffect" fill="hold" presetClass="entr" presetID="2" presetSubtype="4">
                                  <p:stCondLst>
                                    <p:cond delay="0"/>
                                  </p:stCondLst>
                                  <p:childTnLst>
                                    <p:set>
                                      <p:cBhvr>
                                        <p:cTn id="740" dur="1" fill="hold">
                                          <p:stCondLst>
                                            <p:cond delay="0"/>
                                          </p:stCondLst>
                                        </p:cTn>
                                        <p:tgtEl>
                                          <p:spTgt spid="774"/>
                                        </p:tgtEl>
                                        <p:attrNameLst>
                                          <p:attrName>style.visibility</p:attrName>
                                        </p:attrNameLst>
                                      </p:cBhvr>
                                      <p:to>
                                        <p:strVal val="visible"/>
                                      </p:to>
                                    </p:set>
                                    <p:anim calcmode="lin" valueType="num">
                                      <p:cBhvr additive="repl">
                                        <p:cTn id="741" dur="500" fill="hold"/>
                                        <p:tgtEl>
                                          <p:spTgt spid="774"/>
                                        </p:tgtEl>
                                        <p:attrNameLst>
                                          <p:attrName>ppt_x</p:attrName>
                                        </p:attrNameLst>
                                      </p:cBhvr>
                                      <p:tavLst>
                                        <p:tav tm="0">
                                          <p:val>
                                            <p:strVal val="#ppt_x"/>
                                          </p:val>
                                        </p:tav>
                                        <p:tav tm="100000">
                                          <p:val>
                                            <p:strVal val="#ppt_x"/>
                                          </p:val>
                                        </p:tav>
                                      </p:tavLst>
                                    </p:anim>
                                    <p:anim calcmode="lin" valueType="num">
                                      <p:cBhvr additive="repl">
                                        <p:cTn id="742" dur="500" fill="hold"/>
                                        <p:tgtEl>
                                          <p:spTgt spid="774"/>
                                        </p:tgtEl>
                                        <p:attrNameLst>
                                          <p:attrName>ppt_y</p:attrName>
                                        </p:attrNameLst>
                                      </p:cBhvr>
                                      <p:tavLst>
                                        <p:tav tm="0">
                                          <p:val>
                                            <p:strVal val="1+#ppt_h/2"/>
                                          </p:val>
                                        </p:tav>
                                        <p:tav tm="100000">
                                          <p:val>
                                            <p:strVal val="#ppt_y"/>
                                          </p:val>
                                        </p:tav>
                                      </p:tavLst>
                                    </p:anim>
                                  </p:childTnLst>
                                </p:cTn>
                              </p:par>
                              <p:par>
                                <p:cTn id="743" nodeType="withEffect" fill="hold" presetClass="entr" presetID="2" presetSubtype="4">
                                  <p:stCondLst>
                                    <p:cond delay="0"/>
                                  </p:stCondLst>
                                  <p:childTnLst>
                                    <p:set>
                                      <p:cBhvr>
                                        <p:cTn id="744" dur="1" fill="hold">
                                          <p:stCondLst>
                                            <p:cond delay="0"/>
                                          </p:stCondLst>
                                        </p:cTn>
                                        <p:tgtEl>
                                          <p:spTgt spid="775"/>
                                        </p:tgtEl>
                                        <p:attrNameLst>
                                          <p:attrName>style.visibility</p:attrName>
                                        </p:attrNameLst>
                                      </p:cBhvr>
                                      <p:to>
                                        <p:strVal val="visible"/>
                                      </p:to>
                                    </p:set>
                                    <p:anim calcmode="lin" valueType="num">
                                      <p:cBhvr additive="repl">
                                        <p:cTn id="745" dur="500" fill="hold"/>
                                        <p:tgtEl>
                                          <p:spTgt spid="775"/>
                                        </p:tgtEl>
                                        <p:attrNameLst>
                                          <p:attrName>ppt_x</p:attrName>
                                        </p:attrNameLst>
                                      </p:cBhvr>
                                      <p:tavLst>
                                        <p:tav tm="0">
                                          <p:val>
                                            <p:strVal val="#ppt_x"/>
                                          </p:val>
                                        </p:tav>
                                        <p:tav tm="100000">
                                          <p:val>
                                            <p:strVal val="#ppt_x"/>
                                          </p:val>
                                        </p:tav>
                                      </p:tavLst>
                                    </p:anim>
                                    <p:anim calcmode="lin" valueType="num">
                                      <p:cBhvr additive="repl">
                                        <p:cTn id="746" dur="500" fill="hold"/>
                                        <p:tgtEl>
                                          <p:spTgt spid="775"/>
                                        </p:tgtEl>
                                        <p:attrNameLst>
                                          <p:attrName>ppt_y</p:attrName>
                                        </p:attrNameLst>
                                      </p:cBhvr>
                                      <p:tavLst>
                                        <p:tav tm="0">
                                          <p:val>
                                            <p:strVal val="1+#ppt_h/2"/>
                                          </p:val>
                                        </p:tav>
                                        <p:tav tm="100000">
                                          <p:val>
                                            <p:strVal val="#ppt_y"/>
                                          </p:val>
                                        </p:tav>
                                      </p:tavLst>
                                    </p:anim>
                                  </p:childTnLst>
                                </p:cTn>
                              </p:par>
                              <p:par>
                                <p:cTn id="747" nodeType="withEffect" fill="hold" presetClass="entr" presetID="2" presetSubtype="4">
                                  <p:stCondLst>
                                    <p:cond delay="0"/>
                                  </p:stCondLst>
                                  <p:childTnLst>
                                    <p:set>
                                      <p:cBhvr>
                                        <p:cTn id="748" dur="1" fill="hold">
                                          <p:stCondLst>
                                            <p:cond delay="0"/>
                                          </p:stCondLst>
                                        </p:cTn>
                                        <p:tgtEl>
                                          <p:spTgt spid="776"/>
                                        </p:tgtEl>
                                        <p:attrNameLst>
                                          <p:attrName>style.visibility</p:attrName>
                                        </p:attrNameLst>
                                      </p:cBhvr>
                                      <p:to>
                                        <p:strVal val="visible"/>
                                      </p:to>
                                    </p:set>
                                    <p:anim calcmode="lin" valueType="num">
                                      <p:cBhvr additive="repl">
                                        <p:cTn id="749" dur="500" fill="hold"/>
                                        <p:tgtEl>
                                          <p:spTgt spid="776"/>
                                        </p:tgtEl>
                                        <p:attrNameLst>
                                          <p:attrName>ppt_x</p:attrName>
                                        </p:attrNameLst>
                                      </p:cBhvr>
                                      <p:tavLst>
                                        <p:tav tm="0">
                                          <p:val>
                                            <p:strVal val="#ppt_x"/>
                                          </p:val>
                                        </p:tav>
                                        <p:tav tm="100000">
                                          <p:val>
                                            <p:strVal val="#ppt_x"/>
                                          </p:val>
                                        </p:tav>
                                      </p:tavLst>
                                    </p:anim>
                                    <p:anim calcmode="lin" valueType="num">
                                      <p:cBhvr additive="repl">
                                        <p:cTn id="750" dur="500" fill="hold"/>
                                        <p:tgtEl>
                                          <p:spTgt spid="776"/>
                                        </p:tgtEl>
                                        <p:attrNameLst>
                                          <p:attrName>ppt_y</p:attrName>
                                        </p:attrNameLst>
                                      </p:cBhvr>
                                      <p:tavLst>
                                        <p:tav tm="0">
                                          <p:val>
                                            <p:strVal val="1+#ppt_h/2"/>
                                          </p:val>
                                        </p:tav>
                                        <p:tav tm="100000">
                                          <p:val>
                                            <p:strVal val="#ppt_y"/>
                                          </p:val>
                                        </p:tav>
                                      </p:tavLst>
                                    </p:anim>
                                  </p:childTnLst>
                                </p:cTn>
                              </p:par>
                              <p:par>
                                <p:cTn id="751" nodeType="withEffect" fill="hold" presetClass="entr" presetID="2" presetSubtype="4">
                                  <p:stCondLst>
                                    <p:cond delay="0"/>
                                  </p:stCondLst>
                                  <p:childTnLst>
                                    <p:set>
                                      <p:cBhvr>
                                        <p:cTn id="752" dur="1" fill="hold">
                                          <p:stCondLst>
                                            <p:cond delay="0"/>
                                          </p:stCondLst>
                                        </p:cTn>
                                        <p:tgtEl>
                                          <p:spTgt spid="777"/>
                                        </p:tgtEl>
                                        <p:attrNameLst>
                                          <p:attrName>style.visibility</p:attrName>
                                        </p:attrNameLst>
                                      </p:cBhvr>
                                      <p:to>
                                        <p:strVal val="visible"/>
                                      </p:to>
                                    </p:set>
                                    <p:anim calcmode="lin" valueType="num">
                                      <p:cBhvr additive="repl">
                                        <p:cTn id="753" dur="500" fill="hold"/>
                                        <p:tgtEl>
                                          <p:spTgt spid="777"/>
                                        </p:tgtEl>
                                        <p:attrNameLst>
                                          <p:attrName>ppt_x</p:attrName>
                                        </p:attrNameLst>
                                      </p:cBhvr>
                                      <p:tavLst>
                                        <p:tav tm="0">
                                          <p:val>
                                            <p:strVal val="#ppt_x"/>
                                          </p:val>
                                        </p:tav>
                                        <p:tav tm="100000">
                                          <p:val>
                                            <p:strVal val="#ppt_x"/>
                                          </p:val>
                                        </p:tav>
                                      </p:tavLst>
                                    </p:anim>
                                    <p:anim calcmode="lin" valueType="num">
                                      <p:cBhvr additive="repl">
                                        <p:cTn id="754" dur="500" fill="hold"/>
                                        <p:tgtEl>
                                          <p:spTgt spid="777"/>
                                        </p:tgtEl>
                                        <p:attrNameLst>
                                          <p:attrName>ppt_y</p:attrName>
                                        </p:attrNameLst>
                                      </p:cBhvr>
                                      <p:tavLst>
                                        <p:tav tm="0">
                                          <p:val>
                                            <p:strVal val="1+#ppt_h/2"/>
                                          </p:val>
                                        </p:tav>
                                        <p:tav tm="100000">
                                          <p:val>
                                            <p:strVal val="#ppt_y"/>
                                          </p:val>
                                        </p:tav>
                                      </p:tavLst>
                                    </p:anim>
                                  </p:childTnLst>
                                </p:cTn>
                              </p:par>
                              <p:par>
                                <p:cTn id="755" nodeType="withEffect" fill="hold" presetClass="entr" presetID="2" presetSubtype="4">
                                  <p:stCondLst>
                                    <p:cond delay="0"/>
                                  </p:stCondLst>
                                  <p:childTnLst>
                                    <p:set>
                                      <p:cBhvr>
                                        <p:cTn id="756" dur="1" fill="hold">
                                          <p:stCondLst>
                                            <p:cond delay="0"/>
                                          </p:stCondLst>
                                        </p:cTn>
                                        <p:tgtEl>
                                          <p:spTgt spid="778"/>
                                        </p:tgtEl>
                                        <p:attrNameLst>
                                          <p:attrName>style.visibility</p:attrName>
                                        </p:attrNameLst>
                                      </p:cBhvr>
                                      <p:to>
                                        <p:strVal val="visible"/>
                                      </p:to>
                                    </p:set>
                                    <p:anim calcmode="lin" valueType="num">
                                      <p:cBhvr additive="repl">
                                        <p:cTn id="757" dur="500" fill="hold"/>
                                        <p:tgtEl>
                                          <p:spTgt spid="778"/>
                                        </p:tgtEl>
                                        <p:attrNameLst>
                                          <p:attrName>ppt_x</p:attrName>
                                        </p:attrNameLst>
                                      </p:cBhvr>
                                      <p:tavLst>
                                        <p:tav tm="0">
                                          <p:val>
                                            <p:strVal val="#ppt_x"/>
                                          </p:val>
                                        </p:tav>
                                        <p:tav tm="100000">
                                          <p:val>
                                            <p:strVal val="#ppt_x"/>
                                          </p:val>
                                        </p:tav>
                                      </p:tavLst>
                                    </p:anim>
                                    <p:anim calcmode="lin" valueType="num">
                                      <p:cBhvr additive="repl">
                                        <p:cTn id="758" dur="500" fill="hold"/>
                                        <p:tgtEl>
                                          <p:spTgt spid="778"/>
                                        </p:tgtEl>
                                        <p:attrNameLst>
                                          <p:attrName>ppt_y</p:attrName>
                                        </p:attrNameLst>
                                      </p:cBhvr>
                                      <p:tavLst>
                                        <p:tav tm="0">
                                          <p:val>
                                            <p:strVal val="1+#ppt_h/2"/>
                                          </p:val>
                                        </p:tav>
                                        <p:tav tm="100000">
                                          <p:val>
                                            <p:strVal val="#ppt_y"/>
                                          </p:val>
                                        </p:tav>
                                      </p:tavLst>
                                    </p:anim>
                                  </p:childTnLst>
                                </p:cTn>
                              </p:par>
                              <p:par>
                                <p:cTn id="759" nodeType="withEffect" fill="hold" presetClass="entr" presetID="2" presetSubtype="4">
                                  <p:stCondLst>
                                    <p:cond delay="0"/>
                                  </p:stCondLst>
                                  <p:childTnLst>
                                    <p:set>
                                      <p:cBhvr>
                                        <p:cTn id="760" dur="1" fill="hold">
                                          <p:stCondLst>
                                            <p:cond delay="0"/>
                                          </p:stCondLst>
                                        </p:cTn>
                                        <p:tgtEl>
                                          <p:spTgt spid="779"/>
                                        </p:tgtEl>
                                        <p:attrNameLst>
                                          <p:attrName>style.visibility</p:attrName>
                                        </p:attrNameLst>
                                      </p:cBhvr>
                                      <p:to>
                                        <p:strVal val="visible"/>
                                      </p:to>
                                    </p:set>
                                    <p:anim calcmode="lin" valueType="num">
                                      <p:cBhvr additive="repl">
                                        <p:cTn id="761" dur="500" fill="hold"/>
                                        <p:tgtEl>
                                          <p:spTgt spid="779"/>
                                        </p:tgtEl>
                                        <p:attrNameLst>
                                          <p:attrName>ppt_x</p:attrName>
                                        </p:attrNameLst>
                                      </p:cBhvr>
                                      <p:tavLst>
                                        <p:tav tm="0">
                                          <p:val>
                                            <p:strVal val="#ppt_x"/>
                                          </p:val>
                                        </p:tav>
                                        <p:tav tm="100000">
                                          <p:val>
                                            <p:strVal val="#ppt_x"/>
                                          </p:val>
                                        </p:tav>
                                      </p:tavLst>
                                    </p:anim>
                                    <p:anim calcmode="lin" valueType="num">
                                      <p:cBhvr additive="repl">
                                        <p:cTn id="762" dur="500" fill="hold"/>
                                        <p:tgtEl>
                                          <p:spTgt spid="779"/>
                                        </p:tgtEl>
                                        <p:attrNameLst>
                                          <p:attrName>ppt_y</p:attrName>
                                        </p:attrNameLst>
                                      </p:cBhvr>
                                      <p:tavLst>
                                        <p:tav tm="0">
                                          <p:val>
                                            <p:strVal val="1+#ppt_h/2"/>
                                          </p:val>
                                        </p:tav>
                                        <p:tav tm="100000">
                                          <p:val>
                                            <p:strVal val="#ppt_y"/>
                                          </p:val>
                                        </p:tav>
                                      </p:tavLst>
                                    </p:anim>
                                  </p:childTnLst>
                                </p:cTn>
                              </p:par>
                              <p:par>
                                <p:cTn id="763" nodeType="withEffect" fill="hold" presetClass="entr" presetID="2" presetSubtype="4">
                                  <p:stCondLst>
                                    <p:cond delay="0"/>
                                  </p:stCondLst>
                                  <p:childTnLst>
                                    <p:set>
                                      <p:cBhvr>
                                        <p:cTn id="764" dur="1" fill="hold">
                                          <p:stCondLst>
                                            <p:cond delay="0"/>
                                          </p:stCondLst>
                                        </p:cTn>
                                        <p:tgtEl>
                                          <p:spTgt spid="780"/>
                                        </p:tgtEl>
                                        <p:attrNameLst>
                                          <p:attrName>style.visibility</p:attrName>
                                        </p:attrNameLst>
                                      </p:cBhvr>
                                      <p:to>
                                        <p:strVal val="visible"/>
                                      </p:to>
                                    </p:set>
                                    <p:anim calcmode="lin" valueType="num">
                                      <p:cBhvr additive="repl">
                                        <p:cTn id="765" dur="500" fill="hold"/>
                                        <p:tgtEl>
                                          <p:spTgt spid="780"/>
                                        </p:tgtEl>
                                        <p:attrNameLst>
                                          <p:attrName>ppt_x</p:attrName>
                                        </p:attrNameLst>
                                      </p:cBhvr>
                                      <p:tavLst>
                                        <p:tav tm="0">
                                          <p:val>
                                            <p:strVal val="#ppt_x"/>
                                          </p:val>
                                        </p:tav>
                                        <p:tav tm="100000">
                                          <p:val>
                                            <p:strVal val="#ppt_x"/>
                                          </p:val>
                                        </p:tav>
                                      </p:tavLst>
                                    </p:anim>
                                    <p:anim calcmode="lin" valueType="num">
                                      <p:cBhvr additive="repl">
                                        <p:cTn id="766" dur="500" fill="hold"/>
                                        <p:tgtEl>
                                          <p:spTgt spid="780"/>
                                        </p:tgtEl>
                                        <p:attrNameLst>
                                          <p:attrName>ppt_y</p:attrName>
                                        </p:attrNameLst>
                                      </p:cBhvr>
                                      <p:tavLst>
                                        <p:tav tm="0">
                                          <p:val>
                                            <p:strVal val="1+#ppt_h/2"/>
                                          </p:val>
                                        </p:tav>
                                        <p:tav tm="100000">
                                          <p:val>
                                            <p:strVal val="#ppt_y"/>
                                          </p:val>
                                        </p:tav>
                                      </p:tavLst>
                                    </p:anim>
                                  </p:childTnLst>
                                </p:cTn>
                              </p:par>
                              <p:par>
                                <p:cTn id="767" nodeType="withEffect" fill="hold" presetClass="entr" presetID="2" presetSubtype="4">
                                  <p:stCondLst>
                                    <p:cond delay="0"/>
                                  </p:stCondLst>
                                  <p:childTnLst>
                                    <p:set>
                                      <p:cBhvr>
                                        <p:cTn id="768" dur="1" fill="hold">
                                          <p:stCondLst>
                                            <p:cond delay="0"/>
                                          </p:stCondLst>
                                        </p:cTn>
                                        <p:tgtEl>
                                          <p:spTgt spid="781"/>
                                        </p:tgtEl>
                                        <p:attrNameLst>
                                          <p:attrName>style.visibility</p:attrName>
                                        </p:attrNameLst>
                                      </p:cBhvr>
                                      <p:to>
                                        <p:strVal val="visible"/>
                                      </p:to>
                                    </p:set>
                                    <p:anim calcmode="lin" valueType="num">
                                      <p:cBhvr additive="repl">
                                        <p:cTn id="769" dur="500" fill="hold"/>
                                        <p:tgtEl>
                                          <p:spTgt spid="781"/>
                                        </p:tgtEl>
                                        <p:attrNameLst>
                                          <p:attrName>ppt_x</p:attrName>
                                        </p:attrNameLst>
                                      </p:cBhvr>
                                      <p:tavLst>
                                        <p:tav tm="0">
                                          <p:val>
                                            <p:strVal val="#ppt_x"/>
                                          </p:val>
                                        </p:tav>
                                        <p:tav tm="100000">
                                          <p:val>
                                            <p:strVal val="#ppt_x"/>
                                          </p:val>
                                        </p:tav>
                                      </p:tavLst>
                                    </p:anim>
                                    <p:anim calcmode="lin" valueType="num">
                                      <p:cBhvr additive="repl">
                                        <p:cTn id="770" dur="500" fill="hold"/>
                                        <p:tgtEl>
                                          <p:spTgt spid="781"/>
                                        </p:tgtEl>
                                        <p:attrNameLst>
                                          <p:attrName>ppt_y</p:attrName>
                                        </p:attrNameLst>
                                      </p:cBhvr>
                                      <p:tavLst>
                                        <p:tav tm="0">
                                          <p:val>
                                            <p:strVal val="1+#ppt_h/2"/>
                                          </p:val>
                                        </p:tav>
                                        <p:tav tm="100000">
                                          <p:val>
                                            <p:strVal val="#ppt_y"/>
                                          </p:val>
                                        </p:tav>
                                      </p:tavLst>
                                    </p:anim>
                                  </p:childTnLst>
                                </p:cTn>
                              </p:par>
                              <p:par>
                                <p:cTn id="771" nodeType="withEffect" fill="hold" presetClass="entr" presetID="2" presetSubtype="4">
                                  <p:stCondLst>
                                    <p:cond delay="0"/>
                                  </p:stCondLst>
                                  <p:childTnLst>
                                    <p:set>
                                      <p:cBhvr>
                                        <p:cTn id="772" dur="1" fill="hold">
                                          <p:stCondLst>
                                            <p:cond delay="0"/>
                                          </p:stCondLst>
                                        </p:cTn>
                                        <p:tgtEl>
                                          <p:spTgt spid="782"/>
                                        </p:tgtEl>
                                        <p:attrNameLst>
                                          <p:attrName>style.visibility</p:attrName>
                                        </p:attrNameLst>
                                      </p:cBhvr>
                                      <p:to>
                                        <p:strVal val="visible"/>
                                      </p:to>
                                    </p:set>
                                    <p:anim calcmode="lin" valueType="num">
                                      <p:cBhvr additive="repl">
                                        <p:cTn id="773" dur="500" fill="hold"/>
                                        <p:tgtEl>
                                          <p:spTgt spid="782"/>
                                        </p:tgtEl>
                                        <p:attrNameLst>
                                          <p:attrName>ppt_x</p:attrName>
                                        </p:attrNameLst>
                                      </p:cBhvr>
                                      <p:tavLst>
                                        <p:tav tm="0">
                                          <p:val>
                                            <p:strVal val="#ppt_x"/>
                                          </p:val>
                                        </p:tav>
                                        <p:tav tm="100000">
                                          <p:val>
                                            <p:strVal val="#ppt_x"/>
                                          </p:val>
                                        </p:tav>
                                      </p:tavLst>
                                    </p:anim>
                                    <p:anim calcmode="lin" valueType="num">
                                      <p:cBhvr additive="repl">
                                        <p:cTn id="774" dur="500" fill="hold"/>
                                        <p:tgtEl>
                                          <p:spTgt spid="782"/>
                                        </p:tgtEl>
                                        <p:attrNameLst>
                                          <p:attrName>ppt_y</p:attrName>
                                        </p:attrNameLst>
                                      </p:cBhvr>
                                      <p:tavLst>
                                        <p:tav tm="0">
                                          <p:val>
                                            <p:strVal val="1+#ppt_h/2"/>
                                          </p:val>
                                        </p:tav>
                                        <p:tav tm="100000">
                                          <p:val>
                                            <p:strVal val="#ppt_y"/>
                                          </p:val>
                                        </p:tav>
                                      </p:tavLst>
                                    </p:anim>
                                  </p:childTnLst>
                                </p:cTn>
                              </p:par>
                              <p:par>
                                <p:cTn id="775" nodeType="withEffect" fill="hold" presetClass="entr" presetID="2" presetSubtype="4">
                                  <p:stCondLst>
                                    <p:cond delay="0"/>
                                  </p:stCondLst>
                                  <p:childTnLst>
                                    <p:set>
                                      <p:cBhvr>
                                        <p:cTn id="776" dur="1" fill="hold">
                                          <p:stCondLst>
                                            <p:cond delay="0"/>
                                          </p:stCondLst>
                                        </p:cTn>
                                        <p:tgtEl>
                                          <p:spTgt spid="783"/>
                                        </p:tgtEl>
                                        <p:attrNameLst>
                                          <p:attrName>style.visibility</p:attrName>
                                        </p:attrNameLst>
                                      </p:cBhvr>
                                      <p:to>
                                        <p:strVal val="visible"/>
                                      </p:to>
                                    </p:set>
                                    <p:anim calcmode="lin" valueType="num">
                                      <p:cBhvr additive="repl">
                                        <p:cTn id="777" dur="500" fill="hold"/>
                                        <p:tgtEl>
                                          <p:spTgt spid="783"/>
                                        </p:tgtEl>
                                        <p:attrNameLst>
                                          <p:attrName>ppt_x</p:attrName>
                                        </p:attrNameLst>
                                      </p:cBhvr>
                                      <p:tavLst>
                                        <p:tav tm="0">
                                          <p:val>
                                            <p:strVal val="#ppt_x"/>
                                          </p:val>
                                        </p:tav>
                                        <p:tav tm="100000">
                                          <p:val>
                                            <p:strVal val="#ppt_x"/>
                                          </p:val>
                                        </p:tav>
                                      </p:tavLst>
                                    </p:anim>
                                    <p:anim calcmode="lin" valueType="num">
                                      <p:cBhvr additive="repl">
                                        <p:cTn id="778" dur="500" fill="hold"/>
                                        <p:tgtEl>
                                          <p:spTgt spid="783"/>
                                        </p:tgtEl>
                                        <p:attrNameLst>
                                          <p:attrName>ppt_y</p:attrName>
                                        </p:attrNameLst>
                                      </p:cBhvr>
                                      <p:tavLst>
                                        <p:tav tm="0">
                                          <p:val>
                                            <p:strVal val="1+#ppt_h/2"/>
                                          </p:val>
                                        </p:tav>
                                        <p:tav tm="100000">
                                          <p:val>
                                            <p:strVal val="#ppt_y"/>
                                          </p:val>
                                        </p:tav>
                                      </p:tavLst>
                                    </p:anim>
                                  </p:childTnLst>
                                </p:cTn>
                              </p:par>
                              <p:par>
                                <p:cTn id="779" nodeType="withEffect" fill="hold" presetClass="entr" presetID="2" presetSubtype="4">
                                  <p:stCondLst>
                                    <p:cond delay="0"/>
                                  </p:stCondLst>
                                  <p:childTnLst>
                                    <p:set>
                                      <p:cBhvr>
                                        <p:cTn id="780" dur="1" fill="hold">
                                          <p:stCondLst>
                                            <p:cond delay="0"/>
                                          </p:stCondLst>
                                        </p:cTn>
                                        <p:tgtEl>
                                          <p:spTgt spid="784"/>
                                        </p:tgtEl>
                                        <p:attrNameLst>
                                          <p:attrName>style.visibility</p:attrName>
                                        </p:attrNameLst>
                                      </p:cBhvr>
                                      <p:to>
                                        <p:strVal val="visible"/>
                                      </p:to>
                                    </p:set>
                                    <p:anim calcmode="lin" valueType="num">
                                      <p:cBhvr additive="repl">
                                        <p:cTn id="781" dur="500" fill="hold"/>
                                        <p:tgtEl>
                                          <p:spTgt spid="784"/>
                                        </p:tgtEl>
                                        <p:attrNameLst>
                                          <p:attrName>ppt_x</p:attrName>
                                        </p:attrNameLst>
                                      </p:cBhvr>
                                      <p:tavLst>
                                        <p:tav tm="0">
                                          <p:val>
                                            <p:strVal val="#ppt_x"/>
                                          </p:val>
                                        </p:tav>
                                        <p:tav tm="100000">
                                          <p:val>
                                            <p:strVal val="#ppt_x"/>
                                          </p:val>
                                        </p:tav>
                                      </p:tavLst>
                                    </p:anim>
                                    <p:anim calcmode="lin" valueType="num">
                                      <p:cBhvr additive="repl">
                                        <p:cTn id="782" dur="500" fill="hold"/>
                                        <p:tgtEl>
                                          <p:spTgt spid="784"/>
                                        </p:tgtEl>
                                        <p:attrNameLst>
                                          <p:attrName>ppt_y</p:attrName>
                                        </p:attrNameLst>
                                      </p:cBhvr>
                                      <p:tavLst>
                                        <p:tav tm="0">
                                          <p:val>
                                            <p:strVal val="1+#ppt_h/2"/>
                                          </p:val>
                                        </p:tav>
                                        <p:tav tm="100000">
                                          <p:val>
                                            <p:strVal val="#ppt_y"/>
                                          </p:val>
                                        </p:tav>
                                      </p:tavLst>
                                    </p:anim>
                                  </p:childTnLst>
                                </p:cTn>
                              </p:par>
                              <p:par>
                                <p:cTn id="783" nodeType="withEffect" fill="hold" presetClass="entr" presetID="2" presetSubtype="4">
                                  <p:stCondLst>
                                    <p:cond delay="0"/>
                                  </p:stCondLst>
                                  <p:childTnLst>
                                    <p:set>
                                      <p:cBhvr>
                                        <p:cTn id="784" dur="1" fill="hold">
                                          <p:stCondLst>
                                            <p:cond delay="0"/>
                                          </p:stCondLst>
                                        </p:cTn>
                                        <p:tgtEl>
                                          <p:spTgt spid="785"/>
                                        </p:tgtEl>
                                        <p:attrNameLst>
                                          <p:attrName>style.visibility</p:attrName>
                                        </p:attrNameLst>
                                      </p:cBhvr>
                                      <p:to>
                                        <p:strVal val="visible"/>
                                      </p:to>
                                    </p:set>
                                    <p:anim calcmode="lin" valueType="num">
                                      <p:cBhvr additive="repl">
                                        <p:cTn id="785" dur="500" fill="hold"/>
                                        <p:tgtEl>
                                          <p:spTgt spid="785"/>
                                        </p:tgtEl>
                                        <p:attrNameLst>
                                          <p:attrName>ppt_x</p:attrName>
                                        </p:attrNameLst>
                                      </p:cBhvr>
                                      <p:tavLst>
                                        <p:tav tm="0">
                                          <p:val>
                                            <p:strVal val="#ppt_x"/>
                                          </p:val>
                                        </p:tav>
                                        <p:tav tm="100000">
                                          <p:val>
                                            <p:strVal val="#ppt_x"/>
                                          </p:val>
                                        </p:tav>
                                      </p:tavLst>
                                    </p:anim>
                                    <p:anim calcmode="lin" valueType="num">
                                      <p:cBhvr additive="repl">
                                        <p:cTn id="786" dur="500" fill="hold"/>
                                        <p:tgtEl>
                                          <p:spTgt spid="785"/>
                                        </p:tgtEl>
                                        <p:attrNameLst>
                                          <p:attrName>ppt_y</p:attrName>
                                        </p:attrNameLst>
                                      </p:cBhvr>
                                      <p:tavLst>
                                        <p:tav tm="0">
                                          <p:val>
                                            <p:strVal val="1+#ppt_h/2"/>
                                          </p:val>
                                        </p:tav>
                                        <p:tav tm="100000">
                                          <p:val>
                                            <p:strVal val="#ppt_y"/>
                                          </p:val>
                                        </p:tav>
                                      </p:tavLst>
                                    </p:anim>
                                  </p:childTnLst>
                                </p:cTn>
                              </p:par>
                              <p:par>
                                <p:cTn id="787" nodeType="withEffect" fill="hold" presetClass="entr" presetID="2" presetSubtype="4">
                                  <p:stCondLst>
                                    <p:cond delay="0"/>
                                  </p:stCondLst>
                                  <p:childTnLst>
                                    <p:set>
                                      <p:cBhvr>
                                        <p:cTn id="788" dur="1" fill="hold">
                                          <p:stCondLst>
                                            <p:cond delay="0"/>
                                          </p:stCondLst>
                                        </p:cTn>
                                        <p:tgtEl>
                                          <p:spTgt spid="786"/>
                                        </p:tgtEl>
                                        <p:attrNameLst>
                                          <p:attrName>style.visibility</p:attrName>
                                        </p:attrNameLst>
                                      </p:cBhvr>
                                      <p:to>
                                        <p:strVal val="visible"/>
                                      </p:to>
                                    </p:set>
                                    <p:anim calcmode="lin" valueType="num">
                                      <p:cBhvr additive="repl">
                                        <p:cTn id="789" dur="500" fill="hold"/>
                                        <p:tgtEl>
                                          <p:spTgt spid="786"/>
                                        </p:tgtEl>
                                        <p:attrNameLst>
                                          <p:attrName>ppt_x</p:attrName>
                                        </p:attrNameLst>
                                      </p:cBhvr>
                                      <p:tavLst>
                                        <p:tav tm="0">
                                          <p:val>
                                            <p:strVal val="#ppt_x"/>
                                          </p:val>
                                        </p:tav>
                                        <p:tav tm="100000">
                                          <p:val>
                                            <p:strVal val="#ppt_x"/>
                                          </p:val>
                                        </p:tav>
                                      </p:tavLst>
                                    </p:anim>
                                    <p:anim calcmode="lin" valueType="num">
                                      <p:cBhvr additive="repl">
                                        <p:cTn id="790" dur="500" fill="hold"/>
                                        <p:tgtEl>
                                          <p:spTgt spid="786"/>
                                        </p:tgtEl>
                                        <p:attrNameLst>
                                          <p:attrName>ppt_y</p:attrName>
                                        </p:attrNameLst>
                                      </p:cBhvr>
                                      <p:tavLst>
                                        <p:tav tm="0">
                                          <p:val>
                                            <p:strVal val="1+#ppt_h/2"/>
                                          </p:val>
                                        </p:tav>
                                        <p:tav tm="100000">
                                          <p:val>
                                            <p:strVal val="#ppt_y"/>
                                          </p:val>
                                        </p:tav>
                                      </p:tavLst>
                                    </p:anim>
                                  </p:childTnLst>
                                </p:cTn>
                              </p:par>
                              <p:par>
                                <p:cTn id="791" nodeType="withEffect" fill="hold" presetClass="entr" presetID="2" presetSubtype="4">
                                  <p:stCondLst>
                                    <p:cond delay="0"/>
                                  </p:stCondLst>
                                  <p:childTnLst>
                                    <p:set>
                                      <p:cBhvr>
                                        <p:cTn id="792" dur="1" fill="hold">
                                          <p:stCondLst>
                                            <p:cond delay="0"/>
                                          </p:stCondLst>
                                        </p:cTn>
                                        <p:tgtEl>
                                          <p:spTgt spid="787"/>
                                        </p:tgtEl>
                                        <p:attrNameLst>
                                          <p:attrName>style.visibility</p:attrName>
                                        </p:attrNameLst>
                                      </p:cBhvr>
                                      <p:to>
                                        <p:strVal val="visible"/>
                                      </p:to>
                                    </p:set>
                                    <p:anim calcmode="lin" valueType="num">
                                      <p:cBhvr additive="repl">
                                        <p:cTn id="793" dur="500" fill="hold"/>
                                        <p:tgtEl>
                                          <p:spTgt spid="787"/>
                                        </p:tgtEl>
                                        <p:attrNameLst>
                                          <p:attrName>ppt_x</p:attrName>
                                        </p:attrNameLst>
                                      </p:cBhvr>
                                      <p:tavLst>
                                        <p:tav tm="0">
                                          <p:val>
                                            <p:strVal val="#ppt_x"/>
                                          </p:val>
                                        </p:tav>
                                        <p:tav tm="100000">
                                          <p:val>
                                            <p:strVal val="#ppt_x"/>
                                          </p:val>
                                        </p:tav>
                                      </p:tavLst>
                                    </p:anim>
                                    <p:anim calcmode="lin" valueType="num">
                                      <p:cBhvr additive="repl">
                                        <p:cTn id="794" dur="500" fill="hold"/>
                                        <p:tgtEl>
                                          <p:spTgt spid="787"/>
                                        </p:tgtEl>
                                        <p:attrNameLst>
                                          <p:attrName>ppt_y</p:attrName>
                                        </p:attrNameLst>
                                      </p:cBhvr>
                                      <p:tavLst>
                                        <p:tav tm="0">
                                          <p:val>
                                            <p:strVal val="1+#ppt_h/2"/>
                                          </p:val>
                                        </p:tav>
                                        <p:tav tm="100000">
                                          <p:val>
                                            <p:strVal val="#ppt_y"/>
                                          </p:val>
                                        </p:tav>
                                      </p:tavLst>
                                    </p:anim>
                                  </p:childTnLst>
                                </p:cTn>
                              </p:par>
                              <p:par>
                                <p:cTn id="795" nodeType="withEffect" fill="hold" presetClass="entr" presetID="2" presetSubtype="4">
                                  <p:stCondLst>
                                    <p:cond delay="0"/>
                                  </p:stCondLst>
                                  <p:childTnLst>
                                    <p:set>
                                      <p:cBhvr>
                                        <p:cTn id="796" dur="1" fill="hold">
                                          <p:stCondLst>
                                            <p:cond delay="0"/>
                                          </p:stCondLst>
                                        </p:cTn>
                                        <p:tgtEl>
                                          <p:spTgt spid="788"/>
                                        </p:tgtEl>
                                        <p:attrNameLst>
                                          <p:attrName>style.visibility</p:attrName>
                                        </p:attrNameLst>
                                      </p:cBhvr>
                                      <p:to>
                                        <p:strVal val="visible"/>
                                      </p:to>
                                    </p:set>
                                    <p:anim calcmode="lin" valueType="num">
                                      <p:cBhvr additive="repl">
                                        <p:cTn id="797" dur="500" fill="hold"/>
                                        <p:tgtEl>
                                          <p:spTgt spid="788"/>
                                        </p:tgtEl>
                                        <p:attrNameLst>
                                          <p:attrName>ppt_x</p:attrName>
                                        </p:attrNameLst>
                                      </p:cBhvr>
                                      <p:tavLst>
                                        <p:tav tm="0">
                                          <p:val>
                                            <p:strVal val="#ppt_x"/>
                                          </p:val>
                                        </p:tav>
                                        <p:tav tm="100000">
                                          <p:val>
                                            <p:strVal val="#ppt_x"/>
                                          </p:val>
                                        </p:tav>
                                      </p:tavLst>
                                    </p:anim>
                                    <p:anim calcmode="lin" valueType="num">
                                      <p:cBhvr additive="repl">
                                        <p:cTn id="798" dur="500" fill="hold"/>
                                        <p:tgtEl>
                                          <p:spTgt spid="788"/>
                                        </p:tgtEl>
                                        <p:attrNameLst>
                                          <p:attrName>ppt_y</p:attrName>
                                        </p:attrNameLst>
                                      </p:cBhvr>
                                      <p:tavLst>
                                        <p:tav tm="0">
                                          <p:val>
                                            <p:strVal val="1+#ppt_h/2"/>
                                          </p:val>
                                        </p:tav>
                                        <p:tav tm="100000">
                                          <p:val>
                                            <p:strVal val="#ppt_y"/>
                                          </p:val>
                                        </p:tav>
                                      </p:tavLst>
                                    </p:anim>
                                  </p:childTnLst>
                                </p:cTn>
                              </p:par>
                              <p:par>
                                <p:cTn id="799" nodeType="withEffect" fill="hold" presetClass="entr" presetID="2" presetSubtype="4">
                                  <p:stCondLst>
                                    <p:cond delay="0"/>
                                  </p:stCondLst>
                                  <p:childTnLst>
                                    <p:set>
                                      <p:cBhvr>
                                        <p:cTn id="800" dur="1" fill="hold">
                                          <p:stCondLst>
                                            <p:cond delay="0"/>
                                          </p:stCondLst>
                                        </p:cTn>
                                        <p:tgtEl>
                                          <p:spTgt spid="789"/>
                                        </p:tgtEl>
                                        <p:attrNameLst>
                                          <p:attrName>style.visibility</p:attrName>
                                        </p:attrNameLst>
                                      </p:cBhvr>
                                      <p:to>
                                        <p:strVal val="visible"/>
                                      </p:to>
                                    </p:set>
                                    <p:anim calcmode="lin" valueType="num">
                                      <p:cBhvr additive="repl">
                                        <p:cTn id="801" dur="500" fill="hold"/>
                                        <p:tgtEl>
                                          <p:spTgt spid="789"/>
                                        </p:tgtEl>
                                        <p:attrNameLst>
                                          <p:attrName>ppt_x</p:attrName>
                                        </p:attrNameLst>
                                      </p:cBhvr>
                                      <p:tavLst>
                                        <p:tav tm="0">
                                          <p:val>
                                            <p:strVal val="#ppt_x"/>
                                          </p:val>
                                        </p:tav>
                                        <p:tav tm="100000">
                                          <p:val>
                                            <p:strVal val="#ppt_x"/>
                                          </p:val>
                                        </p:tav>
                                      </p:tavLst>
                                    </p:anim>
                                    <p:anim calcmode="lin" valueType="num">
                                      <p:cBhvr additive="repl">
                                        <p:cTn id="802" dur="500" fill="hold"/>
                                        <p:tgtEl>
                                          <p:spTgt spid="789"/>
                                        </p:tgtEl>
                                        <p:attrNameLst>
                                          <p:attrName>ppt_y</p:attrName>
                                        </p:attrNameLst>
                                      </p:cBhvr>
                                      <p:tavLst>
                                        <p:tav tm="0">
                                          <p:val>
                                            <p:strVal val="1+#ppt_h/2"/>
                                          </p:val>
                                        </p:tav>
                                        <p:tav tm="100000">
                                          <p:val>
                                            <p:strVal val="#ppt_y"/>
                                          </p:val>
                                        </p:tav>
                                      </p:tavLst>
                                    </p:anim>
                                  </p:childTnLst>
                                </p:cTn>
                              </p:par>
                              <p:par>
                                <p:cTn id="803" nodeType="withEffect" fill="hold" presetClass="entr" presetID="2" presetSubtype="4">
                                  <p:stCondLst>
                                    <p:cond delay="0"/>
                                  </p:stCondLst>
                                  <p:childTnLst>
                                    <p:set>
                                      <p:cBhvr>
                                        <p:cTn id="804" dur="1" fill="hold">
                                          <p:stCondLst>
                                            <p:cond delay="0"/>
                                          </p:stCondLst>
                                        </p:cTn>
                                        <p:tgtEl>
                                          <p:spTgt spid="790"/>
                                        </p:tgtEl>
                                        <p:attrNameLst>
                                          <p:attrName>style.visibility</p:attrName>
                                        </p:attrNameLst>
                                      </p:cBhvr>
                                      <p:to>
                                        <p:strVal val="visible"/>
                                      </p:to>
                                    </p:set>
                                    <p:anim calcmode="lin" valueType="num">
                                      <p:cBhvr additive="repl">
                                        <p:cTn id="805" dur="500" fill="hold"/>
                                        <p:tgtEl>
                                          <p:spTgt spid="790"/>
                                        </p:tgtEl>
                                        <p:attrNameLst>
                                          <p:attrName>ppt_x</p:attrName>
                                        </p:attrNameLst>
                                      </p:cBhvr>
                                      <p:tavLst>
                                        <p:tav tm="0">
                                          <p:val>
                                            <p:strVal val="#ppt_x"/>
                                          </p:val>
                                        </p:tav>
                                        <p:tav tm="100000">
                                          <p:val>
                                            <p:strVal val="#ppt_x"/>
                                          </p:val>
                                        </p:tav>
                                      </p:tavLst>
                                    </p:anim>
                                    <p:anim calcmode="lin" valueType="num">
                                      <p:cBhvr additive="repl">
                                        <p:cTn id="806" dur="500" fill="hold"/>
                                        <p:tgtEl>
                                          <p:spTgt spid="790"/>
                                        </p:tgtEl>
                                        <p:attrNameLst>
                                          <p:attrName>ppt_y</p:attrName>
                                        </p:attrNameLst>
                                      </p:cBhvr>
                                      <p:tavLst>
                                        <p:tav tm="0">
                                          <p:val>
                                            <p:strVal val="1+#ppt_h/2"/>
                                          </p:val>
                                        </p:tav>
                                        <p:tav tm="100000">
                                          <p:val>
                                            <p:strVal val="#ppt_y"/>
                                          </p:val>
                                        </p:tav>
                                      </p:tavLst>
                                    </p:anim>
                                  </p:childTnLst>
                                </p:cTn>
                              </p:par>
                              <p:par>
                                <p:cTn id="807" nodeType="withEffect" fill="hold" presetClass="entr" presetID="2" presetSubtype="4">
                                  <p:stCondLst>
                                    <p:cond delay="0"/>
                                  </p:stCondLst>
                                  <p:childTnLst>
                                    <p:set>
                                      <p:cBhvr>
                                        <p:cTn id="808" dur="1" fill="hold">
                                          <p:stCondLst>
                                            <p:cond delay="0"/>
                                          </p:stCondLst>
                                        </p:cTn>
                                        <p:tgtEl>
                                          <p:spTgt spid="791"/>
                                        </p:tgtEl>
                                        <p:attrNameLst>
                                          <p:attrName>style.visibility</p:attrName>
                                        </p:attrNameLst>
                                      </p:cBhvr>
                                      <p:to>
                                        <p:strVal val="visible"/>
                                      </p:to>
                                    </p:set>
                                    <p:anim calcmode="lin" valueType="num">
                                      <p:cBhvr additive="repl">
                                        <p:cTn id="809" dur="500" fill="hold"/>
                                        <p:tgtEl>
                                          <p:spTgt spid="791"/>
                                        </p:tgtEl>
                                        <p:attrNameLst>
                                          <p:attrName>ppt_x</p:attrName>
                                        </p:attrNameLst>
                                      </p:cBhvr>
                                      <p:tavLst>
                                        <p:tav tm="0">
                                          <p:val>
                                            <p:strVal val="#ppt_x"/>
                                          </p:val>
                                        </p:tav>
                                        <p:tav tm="100000">
                                          <p:val>
                                            <p:strVal val="#ppt_x"/>
                                          </p:val>
                                        </p:tav>
                                      </p:tavLst>
                                    </p:anim>
                                    <p:anim calcmode="lin" valueType="num">
                                      <p:cBhvr additive="repl">
                                        <p:cTn id="810" dur="500" fill="hold"/>
                                        <p:tgtEl>
                                          <p:spTgt spid="791"/>
                                        </p:tgtEl>
                                        <p:attrNameLst>
                                          <p:attrName>ppt_y</p:attrName>
                                        </p:attrNameLst>
                                      </p:cBhvr>
                                      <p:tavLst>
                                        <p:tav tm="0">
                                          <p:val>
                                            <p:strVal val="1+#ppt_h/2"/>
                                          </p:val>
                                        </p:tav>
                                        <p:tav tm="100000">
                                          <p:val>
                                            <p:strVal val="#ppt_y"/>
                                          </p:val>
                                        </p:tav>
                                      </p:tavLst>
                                    </p:anim>
                                  </p:childTnLst>
                                </p:cTn>
                              </p:par>
                              <p:par>
                                <p:cTn id="811" nodeType="withEffect" fill="hold" presetClass="entr" presetID="2" presetSubtype="4">
                                  <p:stCondLst>
                                    <p:cond delay="0"/>
                                  </p:stCondLst>
                                  <p:childTnLst>
                                    <p:set>
                                      <p:cBhvr>
                                        <p:cTn id="812" dur="1" fill="hold">
                                          <p:stCondLst>
                                            <p:cond delay="0"/>
                                          </p:stCondLst>
                                        </p:cTn>
                                        <p:tgtEl>
                                          <p:spTgt spid="792"/>
                                        </p:tgtEl>
                                        <p:attrNameLst>
                                          <p:attrName>style.visibility</p:attrName>
                                        </p:attrNameLst>
                                      </p:cBhvr>
                                      <p:to>
                                        <p:strVal val="visible"/>
                                      </p:to>
                                    </p:set>
                                    <p:anim calcmode="lin" valueType="num">
                                      <p:cBhvr additive="repl">
                                        <p:cTn id="813" dur="500" fill="hold"/>
                                        <p:tgtEl>
                                          <p:spTgt spid="792"/>
                                        </p:tgtEl>
                                        <p:attrNameLst>
                                          <p:attrName>ppt_x</p:attrName>
                                        </p:attrNameLst>
                                      </p:cBhvr>
                                      <p:tavLst>
                                        <p:tav tm="0">
                                          <p:val>
                                            <p:strVal val="#ppt_x"/>
                                          </p:val>
                                        </p:tav>
                                        <p:tav tm="100000">
                                          <p:val>
                                            <p:strVal val="#ppt_x"/>
                                          </p:val>
                                        </p:tav>
                                      </p:tavLst>
                                    </p:anim>
                                    <p:anim calcmode="lin" valueType="num">
                                      <p:cBhvr additive="repl">
                                        <p:cTn id="814" dur="500" fill="hold"/>
                                        <p:tgtEl>
                                          <p:spTgt spid="792"/>
                                        </p:tgtEl>
                                        <p:attrNameLst>
                                          <p:attrName>ppt_y</p:attrName>
                                        </p:attrNameLst>
                                      </p:cBhvr>
                                      <p:tavLst>
                                        <p:tav tm="0">
                                          <p:val>
                                            <p:strVal val="1+#ppt_h/2"/>
                                          </p:val>
                                        </p:tav>
                                        <p:tav tm="100000">
                                          <p:val>
                                            <p:strVal val="#ppt_y"/>
                                          </p:val>
                                        </p:tav>
                                      </p:tavLst>
                                    </p:anim>
                                  </p:childTnLst>
                                </p:cTn>
                              </p:par>
                              <p:par>
                                <p:cTn id="815" nodeType="withEffect" fill="hold" presetClass="entr" presetID="2" presetSubtype="4">
                                  <p:stCondLst>
                                    <p:cond delay="0"/>
                                  </p:stCondLst>
                                  <p:childTnLst>
                                    <p:set>
                                      <p:cBhvr>
                                        <p:cTn id="816" dur="1" fill="hold">
                                          <p:stCondLst>
                                            <p:cond delay="0"/>
                                          </p:stCondLst>
                                        </p:cTn>
                                        <p:tgtEl>
                                          <p:spTgt spid="793"/>
                                        </p:tgtEl>
                                        <p:attrNameLst>
                                          <p:attrName>style.visibility</p:attrName>
                                        </p:attrNameLst>
                                      </p:cBhvr>
                                      <p:to>
                                        <p:strVal val="visible"/>
                                      </p:to>
                                    </p:set>
                                    <p:anim calcmode="lin" valueType="num">
                                      <p:cBhvr additive="repl">
                                        <p:cTn id="817" dur="500" fill="hold"/>
                                        <p:tgtEl>
                                          <p:spTgt spid="793"/>
                                        </p:tgtEl>
                                        <p:attrNameLst>
                                          <p:attrName>ppt_x</p:attrName>
                                        </p:attrNameLst>
                                      </p:cBhvr>
                                      <p:tavLst>
                                        <p:tav tm="0">
                                          <p:val>
                                            <p:strVal val="#ppt_x"/>
                                          </p:val>
                                        </p:tav>
                                        <p:tav tm="100000">
                                          <p:val>
                                            <p:strVal val="#ppt_x"/>
                                          </p:val>
                                        </p:tav>
                                      </p:tavLst>
                                    </p:anim>
                                    <p:anim calcmode="lin" valueType="num">
                                      <p:cBhvr additive="repl">
                                        <p:cTn id="818" dur="500" fill="hold"/>
                                        <p:tgtEl>
                                          <p:spTgt spid="793"/>
                                        </p:tgtEl>
                                        <p:attrNameLst>
                                          <p:attrName>ppt_y</p:attrName>
                                        </p:attrNameLst>
                                      </p:cBhvr>
                                      <p:tavLst>
                                        <p:tav tm="0">
                                          <p:val>
                                            <p:strVal val="1+#ppt_h/2"/>
                                          </p:val>
                                        </p:tav>
                                        <p:tav tm="100000">
                                          <p:val>
                                            <p:strVal val="#ppt_y"/>
                                          </p:val>
                                        </p:tav>
                                      </p:tavLst>
                                    </p:anim>
                                  </p:childTnLst>
                                </p:cTn>
                              </p:par>
                              <p:par>
                                <p:cTn id="819" nodeType="withEffect" fill="hold" presetClass="entr" presetID="2" presetSubtype="4">
                                  <p:stCondLst>
                                    <p:cond delay="0"/>
                                  </p:stCondLst>
                                  <p:childTnLst>
                                    <p:set>
                                      <p:cBhvr>
                                        <p:cTn id="820" dur="1" fill="hold">
                                          <p:stCondLst>
                                            <p:cond delay="0"/>
                                          </p:stCondLst>
                                        </p:cTn>
                                        <p:tgtEl>
                                          <p:spTgt spid="794"/>
                                        </p:tgtEl>
                                        <p:attrNameLst>
                                          <p:attrName>style.visibility</p:attrName>
                                        </p:attrNameLst>
                                      </p:cBhvr>
                                      <p:to>
                                        <p:strVal val="visible"/>
                                      </p:to>
                                    </p:set>
                                    <p:anim calcmode="lin" valueType="num">
                                      <p:cBhvr additive="repl">
                                        <p:cTn id="821" dur="500" fill="hold"/>
                                        <p:tgtEl>
                                          <p:spTgt spid="794"/>
                                        </p:tgtEl>
                                        <p:attrNameLst>
                                          <p:attrName>ppt_x</p:attrName>
                                        </p:attrNameLst>
                                      </p:cBhvr>
                                      <p:tavLst>
                                        <p:tav tm="0">
                                          <p:val>
                                            <p:strVal val="#ppt_x"/>
                                          </p:val>
                                        </p:tav>
                                        <p:tav tm="100000">
                                          <p:val>
                                            <p:strVal val="#ppt_x"/>
                                          </p:val>
                                        </p:tav>
                                      </p:tavLst>
                                    </p:anim>
                                    <p:anim calcmode="lin" valueType="num">
                                      <p:cBhvr additive="repl">
                                        <p:cTn id="822" dur="500" fill="hold"/>
                                        <p:tgtEl>
                                          <p:spTgt spid="794"/>
                                        </p:tgtEl>
                                        <p:attrNameLst>
                                          <p:attrName>ppt_y</p:attrName>
                                        </p:attrNameLst>
                                      </p:cBhvr>
                                      <p:tavLst>
                                        <p:tav tm="0">
                                          <p:val>
                                            <p:strVal val="1+#ppt_h/2"/>
                                          </p:val>
                                        </p:tav>
                                        <p:tav tm="100000">
                                          <p:val>
                                            <p:strVal val="#ppt_y"/>
                                          </p:val>
                                        </p:tav>
                                      </p:tavLst>
                                    </p:anim>
                                  </p:childTnLst>
                                </p:cTn>
                              </p:par>
                              <p:par>
                                <p:cTn id="823" nodeType="withEffect" fill="hold" presetClass="entr" presetID="2" presetSubtype="4">
                                  <p:stCondLst>
                                    <p:cond delay="0"/>
                                  </p:stCondLst>
                                  <p:childTnLst>
                                    <p:set>
                                      <p:cBhvr>
                                        <p:cTn id="824" dur="1" fill="hold">
                                          <p:stCondLst>
                                            <p:cond delay="0"/>
                                          </p:stCondLst>
                                        </p:cTn>
                                        <p:tgtEl>
                                          <p:spTgt spid="795"/>
                                        </p:tgtEl>
                                        <p:attrNameLst>
                                          <p:attrName>style.visibility</p:attrName>
                                        </p:attrNameLst>
                                      </p:cBhvr>
                                      <p:to>
                                        <p:strVal val="visible"/>
                                      </p:to>
                                    </p:set>
                                    <p:anim calcmode="lin" valueType="num">
                                      <p:cBhvr additive="repl">
                                        <p:cTn id="825" dur="500" fill="hold"/>
                                        <p:tgtEl>
                                          <p:spTgt spid="795"/>
                                        </p:tgtEl>
                                        <p:attrNameLst>
                                          <p:attrName>ppt_x</p:attrName>
                                        </p:attrNameLst>
                                      </p:cBhvr>
                                      <p:tavLst>
                                        <p:tav tm="0">
                                          <p:val>
                                            <p:strVal val="#ppt_x"/>
                                          </p:val>
                                        </p:tav>
                                        <p:tav tm="100000">
                                          <p:val>
                                            <p:strVal val="#ppt_x"/>
                                          </p:val>
                                        </p:tav>
                                      </p:tavLst>
                                    </p:anim>
                                    <p:anim calcmode="lin" valueType="num">
                                      <p:cBhvr additive="repl">
                                        <p:cTn id="826" dur="500" fill="hold"/>
                                        <p:tgtEl>
                                          <p:spTgt spid="795"/>
                                        </p:tgtEl>
                                        <p:attrNameLst>
                                          <p:attrName>ppt_y</p:attrName>
                                        </p:attrNameLst>
                                      </p:cBhvr>
                                      <p:tavLst>
                                        <p:tav tm="0">
                                          <p:val>
                                            <p:strVal val="1+#ppt_h/2"/>
                                          </p:val>
                                        </p:tav>
                                        <p:tav tm="100000">
                                          <p:val>
                                            <p:strVal val="#ppt_y"/>
                                          </p:val>
                                        </p:tav>
                                      </p:tavLst>
                                    </p:anim>
                                  </p:childTnLst>
                                </p:cTn>
                              </p:par>
                              <p:par>
                                <p:cTn id="827" nodeType="withEffect" fill="hold" presetClass="entr" presetID="2" presetSubtype="4">
                                  <p:stCondLst>
                                    <p:cond delay="0"/>
                                  </p:stCondLst>
                                  <p:childTnLst>
                                    <p:set>
                                      <p:cBhvr>
                                        <p:cTn id="828" dur="1" fill="hold">
                                          <p:stCondLst>
                                            <p:cond delay="0"/>
                                          </p:stCondLst>
                                        </p:cTn>
                                        <p:tgtEl>
                                          <p:spTgt spid="796"/>
                                        </p:tgtEl>
                                        <p:attrNameLst>
                                          <p:attrName>style.visibility</p:attrName>
                                        </p:attrNameLst>
                                      </p:cBhvr>
                                      <p:to>
                                        <p:strVal val="visible"/>
                                      </p:to>
                                    </p:set>
                                    <p:anim calcmode="lin" valueType="num">
                                      <p:cBhvr additive="repl">
                                        <p:cTn id="829" dur="500" fill="hold"/>
                                        <p:tgtEl>
                                          <p:spTgt spid="796"/>
                                        </p:tgtEl>
                                        <p:attrNameLst>
                                          <p:attrName>ppt_x</p:attrName>
                                        </p:attrNameLst>
                                      </p:cBhvr>
                                      <p:tavLst>
                                        <p:tav tm="0">
                                          <p:val>
                                            <p:strVal val="#ppt_x"/>
                                          </p:val>
                                        </p:tav>
                                        <p:tav tm="100000">
                                          <p:val>
                                            <p:strVal val="#ppt_x"/>
                                          </p:val>
                                        </p:tav>
                                      </p:tavLst>
                                    </p:anim>
                                    <p:anim calcmode="lin" valueType="num">
                                      <p:cBhvr additive="repl">
                                        <p:cTn id="830" dur="500" fill="hold"/>
                                        <p:tgtEl>
                                          <p:spTgt spid="796"/>
                                        </p:tgtEl>
                                        <p:attrNameLst>
                                          <p:attrName>ppt_y</p:attrName>
                                        </p:attrNameLst>
                                      </p:cBhvr>
                                      <p:tavLst>
                                        <p:tav tm="0">
                                          <p:val>
                                            <p:strVal val="1+#ppt_h/2"/>
                                          </p:val>
                                        </p:tav>
                                        <p:tav tm="100000">
                                          <p:val>
                                            <p:strVal val="#ppt_y"/>
                                          </p:val>
                                        </p:tav>
                                      </p:tavLst>
                                    </p:anim>
                                  </p:childTnLst>
                                </p:cTn>
                              </p:par>
                              <p:par>
                                <p:cTn id="831" nodeType="withEffect" fill="hold" presetClass="entr" presetID="2" presetSubtype="4">
                                  <p:stCondLst>
                                    <p:cond delay="0"/>
                                  </p:stCondLst>
                                  <p:childTnLst>
                                    <p:set>
                                      <p:cBhvr>
                                        <p:cTn id="832" dur="1" fill="hold">
                                          <p:stCondLst>
                                            <p:cond delay="0"/>
                                          </p:stCondLst>
                                        </p:cTn>
                                        <p:tgtEl>
                                          <p:spTgt spid="797"/>
                                        </p:tgtEl>
                                        <p:attrNameLst>
                                          <p:attrName>style.visibility</p:attrName>
                                        </p:attrNameLst>
                                      </p:cBhvr>
                                      <p:to>
                                        <p:strVal val="visible"/>
                                      </p:to>
                                    </p:set>
                                    <p:anim calcmode="lin" valueType="num">
                                      <p:cBhvr additive="repl">
                                        <p:cTn id="833" dur="500" fill="hold"/>
                                        <p:tgtEl>
                                          <p:spTgt spid="797"/>
                                        </p:tgtEl>
                                        <p:attrNameLst>
                                          <p:attrName>ppt_x</p:attrName>
                                        </p:attrNameLst>
                                      </p:cBhvr>
                                      <p:tavLst>
                                        <p:tav tm="0">
                                          <p:val>
                                            <p:strVal val="#ppt_x"/>
                                          </p:val>
                                        </p:tav>
                                        <p:tav tm="100000">
                                          <p:val>
                                            <p:strVal val="#ppt_x"/>
                                          </p:val>
                                        </p:tav>
                                      </p:tavLst>
                                    </p:anim>
                                    <p:anim calcmode="lin" valueType="num">
                                      <p:cBhvr additive="repl">
                                        <p:cTn id="834" dur="500" fill="hold"/>
                                        <p:tgtEl>
                                          <p:spTgt spid="797"/>
                                        </p:tgtEl>
                                        <p:attrNameLst>
                                          <p:attrName>ppt_y</p:attrName>
                                        </p:attrNameLst>
                                      </p:cBhvr>
                                      <p:tavLst>
                                        <p:tav tm="0">
                                          <p:val>
                                            <p:strVal val="1+#ppt_h/2"/>
                                          </p:val>
                                        </p:tav>
                                        <p:tav tm="100000">
                                          <p:val>
                                            <p:strVal val="#ppt_y"/>
                                          </p:val>
                                        </p:tav>
                                      </p:tavLst>
                                    </p:anim>
                                  </p:childTnLst>
                                </p:cTn>
                              </p:par>
                              <p:par>
                                <p:cTn id="835" nodeType="withEffect" fill="hold" presetClass="entr" presetID="2" presetSubtype="4">
                                  <p:stCondLst>
                                    <p:cond delay="0"/>
                                  </p:stCondLst>
                                  <p:childTnLst>
                                    <p:set>
                                      <p:cBhvr>
                                        <p:cTn id="836" dur="1" fill="hold">
                                          <p:stCondLst>
                                            <p:cond delay="0"/>
                                          </p:stCondLst>
                                        </p:cTn>
                                        <p:tgtEl>
                                          <p:spTgt spid="798"/>
                                        </p:tgtEl>
                                        <p:attrNameLst>
                                          <p:attrName>style.visibility</p:attrName>
                                        </p:attrNameLst>
                                      </p:cBhvr>
                                      <p:to>
                                        <p:strVal val="visible"/>
                                      </p:to>
                                    </p:set>
                                    <p:anim calcmode="lin" valueType="num">
                                      <p:cBhvr additive="repl">
                                        <p:cTn id="837" dur="500" fill="hold"/>
                                        <p:tgtEl>
                                          <p:spTgt spid="798"/>
                                        </p:tgtEl>
                                        <p:attrNameLst>
                                          <p:attrName>ppt_x</p:attrName>
                                        </p:attrNameLst>
                                      </p:cBhvr>
                                      <p:tavLst>
                                        <p:tav tm="0">
                                          <p:val>
                                            <p:strVal val="#ppt_x"/>
                                          </p:val>
                                        </p:tav>
                                        <p:tav tm="100000">
                                          <p:val>
                                            <p:strVal val="#ppt_x"/>
                                          </p:val>
                                        </p:tav>
                                      </p:tavLst>
                                    </p:anim>
                                    <p:anim calcmode="lin" valueType="num">
                                      <p:cBhvr additive="repl">
                                        <p:cTn id="838" dur="500" fill="hold"/>
                                        <p:tgtEl>
                                          <p:spTgt spid="798"/>
                                        </p:tgtEl>
                                        <p:attrNameLst>
                                          <p:attrName>ppt_y</p:attrName>
                                        </p:attrNameLst>
                                      </p:cBhvr>
                                      <p:tavLst>
                                        <p:tav tm="0">
                                          <p:val>
                                            <p:strVal val="1+#ppt_h/2"/>
                                          </p:val>
                                        </p:tav>
                                        <p:tav tm="100000">
                                          <p:val>
                                            <p:strVal val="#ppt_y"/>
                                          </p:val>
                                        </p:tav>
                                      </p:tavLst>
                                    </p:anim>
                                  </p:childTnLst>
                                </p:cTn>
                              </p:par>
                              <p:par>
                                <p:cTn id="839" nodeType="withEffect" fill="hold" presetClass="entr" presetID="2" presetSubtype="4">
                                  <p:stCondLst>
                                    <p:cond delay="0"/>
                                  </p:stCondLst>
                                  <p:childTnLst>
                                    <p:set>
                                      <p:cBhvr>
                                        <p:cTn id="840" dur="1" fill="hold">
                                          <p:stCondLst>
                                            <p:cond delay="0"/>
                                          </p:stCondLst>
                                        </p:cTn>
                                        <p:tgtEl>
                                          <p:spTgt spid="799"/>
                                        </p:tgtEl>
                                        <p:attrNameLst>
                                          <p:attrName>style.visibility</p:attrName>
                                        </p:attrNameLst>
                                      </p:cBhvr>
                                      <p:to>
                                        <p:strVal val="visible"/>
                                      </p:to>
                                    </p:set>
                                    <p:anim calcmode="lin" valueType="num">
                                      <p:cBhvr additive="repl">
                                        <p:cTn id="841" dur="500" fill="hold"/>
                                        <p:tgtEl>
                                          <p:spTgt spid="799"/>
                                        </p:tgtEl>
                                        <p:attrNameLst>
                                          <p:attrName>ppt_x</p:attrName>
                                        </p:attrNameLst>
                                      </p:cBhvr>
                                      <p:tavLst>
                                        <p:tav tm="0">
                                          <p:val>
                                            <p:strVal val="#ppt_x"/>
                                          </p:val>
                                        </p:tav>
                                        <p:tav tm="100000">
                                          <p:val>
                                            <p:strVal val="#ppt_x"/>
                                          </p:val>
                                        </p:tav>
                                      </p:tavLst>
                                    </p:anim>
                                    <p:anim calcmode="lin" valueType="num">
                                      <p:cBhvr additive="repl">
                                        <p:cTn id="842" dur="500" fill="hold"/>
                                        <p:tgtEl>
                                          <p:spTgt spid="799"/>
                                        </p:tgtEl>
                                        <p:attrNameLst>
                                          <p:attrName>ppt_y</p:attrName>
                                        </p:attrNameLst>
                                      </p:cBhvr>
                                      <p:tavLst>
                                        <p:tav tm="0">
                                          <p:val>
                                            <p:strVal val="1+#ppt_h/2"/>
                                          </p:val>
                                        </p:tav>
                                        <p:tav tm="100000">
                                          <p:val>
                                            <p:strVal val="#ppt_y"/>
                                          </p:val>
                                        </p:tav>
                                      </p:tavLst>
                                    </p:anim>
                                  </p:childTnLst>
                                </p:cTn>
                              </p:par>
                              <p:par>
                                <p:cTn id="843" nodeType="withEffect" fill="hold" presetClass="entr" presetID="2" presetSubtype="4">
                                  <p:stCondLst>
                                    <p:cond delay="0"/>
                                  </p:stCondLst>
                                  <p:childTnLst>
                                    <p:set>
                                      <p:cBhvr>
                                        <p:cTn id="844" dur="1" fill="hold">
                                          <p:stCondLst>
                                            <p:cond delay="0"/>
                                          </p:stCondLst>
                                        </p:cTn>
                                        <p:tgtEl>
                                          <p:spTgt spid="800"/>
                                        </p:tgtEl>
                                        <p:attrNameLst>
                                          <p:attrName>style.visibility</p:attrName>
                                        </p:attrNameLst>
                                      </p:cBhvr>
                                      <p:to>
                                        <p:strVal val="visible"/>
                                      </p:to>
                                    </p:set>
                                    <p:anim calcmode="lin" valueType="num">
                                      <p:cBhvr additive="repl">
                                        <p:cTn id="845" dur="500" fill="hold"/>
                                        <p:tgtEl>
                                          <p:spTgt spid="800"/>
                                        </p:tgtEl>
                                        <p:attrNameLst>
                                          <p:attrName>ppt_x</p:attrName>
                                        </p:attrNameLst>
                                      </p:cBhvr>
                                      <p:tavLst>
                                        <p:tav tm="0">
                                          <p:val>
                                            <p:strVal val="#ppt_x"/>
                                          </p:val>
                                        </p:tav>
                                        <p:tav tm="100000">
                                          <p:val>
                                            <p:strVal val="#ppt_x"/>
                                          </p:val>
                                        </p:tav>
                                      </p:tavLst>
                                    </p:anim>
                                    <p:anim calcmode="lin" valueType="num">
                                      <p:cBhvr additive="repl">
                                        <p:cTn id="846" dur="500" fill="hold"/>
                                        <p:tgtEl>
                                          <p:spTgt spid="800"/>
                                        </p:tgtEl>
                                        <p:attrNameLst>
                                          <p:attrName>ppt_y</p:attrName>
                                        </p:attrNameLst>
                                      </p:cBhvr>
                                      <p:tavLst>
                                        <p:tav tm="0">
                                          <p:val>
                                            <p:strVal val="1+#ppt_h/2"/>
                                          </p:val>
                                        </p:tav>
                                        <p:tav tm="100000">
                                          <p:val>
                                            <p:strVal val="#ppt_y"/>
                                          </p:val>
                                        </p:tav>
                                      </p:tavLst>
                                    </p:anim>
                                  </p:childTnLst>
                                </p:cTn>
                              </p:par>
                              <p:par>
                                <p:cTn id="847" nodeType="withEffect" fill="hold" presetClass="entr" presetID="2" presetSubtype="4">
                                  <p:stCondLst>
                                    <p:cond delay="0"/>
                                  </p:stCondLst>
                                  <p:childTnLst>
                                    <p:set>
                                      <p:cBhvr>
                                        <p:cTn id="848" dur="1" fill="hold">
                                          <p:stCondLst>
                                            <p:cond delay="0"/>
                                          </p:stCondLst>
                                        </p:cTn>
                                        <p:tgtEl>
                                          <p:spTgt spid="801"/>
                                        </p:tgtEl>
                                        <p:attrNameLst>
                                          <p:attrName>style.visibility</p:attrName>
                                        </p:attrNameLst>
                                      </p:cBhvr>
                                      <p:to>
                                        <p:strVal val="visible"/>
                                      </p:to>
                                    </p:set>
                                    <p:anim calcmode="lin" valueType="num">
                                      <p:cBhvr additive="repl">
                                        <p:cTn id="849" dur="500" fill="hold"/>
                                        <p:tgtEl>
                                          <p:spTgt spid="801"/>
                                        </p:tgtEl>
                                        <p:attrNameLst>
                                          <p:attrName>ppt_x</p:attrName>
                                        </p:attrNameLst>
                                      </p:cBhvr>
                                      <p:tavLst>
                                        <p:tav tm="0">
                                          <p:val>
                                            <p:strVal val="#ppt_x"/>
                                          </p:val>
                                        </p:tav>
                                        <p:tav tm="100000">
                                          <p:val>
                                            <p:strVal val="#ppt_x"/>
                                          </p:val>
                                        </p:tav>
                                      </p:tavLst>
                                    </p:anim>
                                    <p:anim calcmode="lin" valueType="num">
                                      <p:cBhvr additive="repl">
                                        <p:cTn id="850" dur="500" fill="hold"/>
                                        <p:tgtEl>
                                          <p:spTgt spid="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p:nvPr>
        </p:nvSpPr>
        <p:spPr>
          <a:xfrm>
            <a:off x="2335320" y="1509120"/>
            <a:ext cx="3521520" cy="486360"/>
          </a:xfrm>
          <a:prstGeom prst="rect">
            <a:avLst/>
          </a:prstGeom>
          <a:noFill/>
          <a:ln w="0">
            <a:noFill/>
          </a:ln>
        </p:spPr>
        <p:txBody>
          <a:bodyPr lIns="90000" rIns="90000" tIns="45000" bIns="45000" anchor="t">
            <a:noAutofit/>
          </a:bodyPr>
          <a:p>
            <a:pPr marL="228600" indent="-228600">
              <a:lnSpc>
                <a:spcPct val="120000"/>
              </a:lnSpc>
              <a:spcBef>
                <a:spcPts val="1001"/>
              </a:spcBef>
              <a:spcAft>
                <a:spcPts val="1001"/>
              </a:spcAft>
              <a:buClr>
                <a:srgbClr val="4472c4"/>
              </a:buClr>
              <a:buFont typeface="Arial"/>
              <a:buChar char="•"/>
            </a:pPr>
            <a:r>
              <a:rPr b="0" lang="en-US" sz="2000" spc="-1" strike="noStrike">
                <a:solidFill>
                  <a:srgbClr val="ffffff"/>
                </a:solidFill>
                <a:latin typeface="Gill Sans MT"/>
              </a:rPr>
              <a:t>Attention module of SWASPP</a:t>
            </a:r>
            <a:endParaRPr b="0" lang="en-US" sz="2000" spc="-1" strike="noStrike">
              <a:solidFill>
                <a:srgbClr val="ffffff"/>
              </a:solidFill>
              <a:latin typeface="Calibri"/>
            </a:endParaRPr>
          </a:p>
        </p:txBody>
      </p:sp>
      <p:sp>
        <p:nvSpPr>
          <p:cNvPr id="806" name="Rectangle 79"/>
          <p:cNvSpPr/>
          <p:nvPr/>
        </p:nvSpPr>
        <p:spPr>
          <a:xfrm>
            <a:off x="8947800" y="2909880"/>
            <a:ext cx="128448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Conv5x5,16</a:t>
            </a:r>
            <a:endParaRPr b="0" lang="en-US" sz="1600" spc="-1" strike="noStrike">
              <a:latin typeface="Arial"/>
            </a:endParaRPr>
          </a:p>
        </p:txBody>
      </p:sp>
      <p:sp>
        <p:nvSpPr>
          <p:cNvPr id="807" name="Rectangle 80"/>
          <p:cNvSpPr/>
          <p:nvPr/>
        </p:nvSpPr>
        <p:spPr>
          <a:xfrm>
            <a:off x="8936280" y="3663720"/>
            <a:ext cx="131904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Conv5x5,C</a:t>
            </a:r>
            <a:r>
              <a:rPr b="0" lang="en-US" sz="1600" spc="-1" strike="noStrike" baseline="-25000">
                <a:solidFill>
                  <a:srgbClr val="000000"/>
                </a:solidFill>
                <a:latin typeface="David"/>
                <a:ea typeface="DejaVu Sans"/>
              </a:rPr>
              <a:t>in</a:t>
            </a:r>
            <a:endParaRPr b="0" lang="en-US" sz="1600" spc="-1" strike="noStrike">
              <a:latin typeface="Arial"/>
            </a:endParaRPr>
          </a:p>
        </p:txBody>
      </p:sp>
      <p:sp>
        <p:nvSpPr>
          <p:cNvPr id="808" name="Straight Arrow Connector 81"/>
          <p:cNvSpPr/>
          <p:nvPr/>
        </p:nvSpPr>
        <p:spPr>
          <a:xfrm>
            <a:off x="9590400" y="3261600"/>
            <a:ext cx="4680" cy="40104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09" name="Rectangle 82"/>
          <p:cNvSpPr/>
          <p:nvPr/>
        </p:nvSpPr>
        <p:spPr>
          <a:xfrm>
            <a:off x="8936280" y="4819680"/>
            <a:ext cx="132300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0000"/>
                </a:solidFill>
                <a:latin typeface="David"/>
                <a:ea typeface="DejaVu Sans"/>
              </a:rPr>
              <a:t>Conv1x1,4</a:t>
            </a:r>
            <a:endParaRPr b="0" lang="en-US" sz="1600" spc="-1" strike="noStrike">
              <a:latin typeface="Arial"/>
            </a:endParaRPr>
          </a:p>
        </p:txBody>
      </p:sp>
      <p:sp>
        <p:nvSpPr>
          <p:cNvPr id="810" name="Straight Arrow Connector 83"/>
          <p:cNvSpPr/>
          <p:nvPr/>
        </p:nvSpPr>
        <p:spPr>
          <a:xfrm flipH="1">
            <a:off x="9586080" y="4015080"/>
            <a:ext cx="2520" cy="1965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1" name="Straight Arrow Connector 84"/>
          <p:cNvSpPr/>
          <p:nvPr/>
        </p:nvSpPr>
        <p:spPr>
          <a:xfrm>
            <a:off x="9586440" y="4564080"/>
            <a:ext cx="8640" cy="2545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2" name="Straight Arrow Connector 85"/>
          <p:cNvSpPr/>
          <p:nvPr/>
        </p:nvSpPr>
        <p:spPr>
          <a:xfrm>
            <a:off x="9586440" y="2313000"/>
            <a:ext cx="360" cy="5961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3" name="Straight Arrow Connector 86"/>
          <p:cNvSpPr/>
          <p:nvPr/>
        </p:nvSpPr>
        <p:spPr>
          <a:xfrm flipV="1">
            <a:off x="9590040" y="2681280"/>
            <a:ext cx="79236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4" name="Straight Arrow Connector 87"/>
          <p:cNvSpPr/>
          <p:nvPr/>
        </p:nvSpPr>
        <p:spPr>
          <a:xfrm>
            <a:off x="10368360" y="2699640"/>
            <a:ext cx="13680" cy="168228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5" name="Oval 88"/>
          <p:cNvSpPr/>
          <p:nvPr/>
        </p:nvSpPr>
        <p:spPr>
          <a:xfrm>
            <a:off x="9416160" y="4212720"/>
            <a:ext cx="341280" cy="35028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000000"/>
                </a:solidFill>
                <a:latin typeface="Gill Sans MT"/>
                <a:ea typeface="DejaVu Sans"/>
              </a:rPr>
              <a:t>+</a:t>
            </a:r>
            <a:endParaRPr b="0" lang="en-US" sz="2800" spc="-1" strike="noStrike">
              <a:latin typeface="Arial"/>
            </a:endParaRPr>
          </a:p>
        </p:txBody>
      </p:sp>
      <p:sp>
        <p:nvSpPr>
          <p:cNvPr id="816" name="Straight Arrow Connector 89"/>
          <p:cNvSpPr/>
          <p:nvPr/>
        </p:nvSpPr>
        <p:spPr>
          <a:xfrm flipH="1">
            <a:off x="9757440" y="4383000"/>
            <a:ext cx="600120" cy="43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7" name="Rectangle 90"/>
          <p:cNvSpPr/>
          <p:nvPr/>
        </p:nvSpPr>
        <p:spPr>
          <a:xfrm>
            <a:off x="8947800" y="5426640"/>
            <a:ext cx="1323000" cy="350280"/>
          </a:xfrm>
          <a:prstGeom prst="rect">
            <a:avLst/>
          </a:prstGeom>
          <a:solidFill>
            <a:schemeClr val="tx1"/>
          </a:solidFill>
          <a:ln cap="rnd">
            <a:solidFill>
              <a:srgbClr val="32549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David"/>
                <a:ea typeface="DejaVu Sans"/>
              </a:rPr>
              <a:t>Softmax</a:t>
            </a:r>
            <a:endParaRPr b="0" lang="en-US" sz="1800" spc="-1" strike="noStrike">
              <a:latin typeface="Arial"/>
            </a:endParaRPr>
          </a:p>
        </p:txBody>
      </p:sp>
      <p:sp>
        <p:nvSpPr>
          <p:cNvPr id="818" name="Straight Arrow Connector 91"/>
          <p:cNvSpPr/>
          <p:nvPr/>
        </p:nvSpPr>
        <p:spPr>
          <a:xfrm>
            <a:off x="9609840" y="5171040"/>
            <a:ext cx="8640" cy="25452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19" name="TextBox 92"/>
          <p:cNvSpPr/>
          <p:nvPr/>
        </p:nvSpPr>
        <p:spPr>
          <a:xfrm>
            <a:off x="9033120" y="2007720"/>
            <a:ext cx="1025280" cy="40140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buNone/>
            </a:pPr>
            <a:r>
              <a:rPr b="0" lang="en-US" sz="1800" spc="-1" strike="noStrike">
                <a:solidFill>
                  <a:srgbClr val="ffffff"/>
                </a:solidFill>
                <a:latin typeface="David"/>
                <a:ea typeface="DejaVu Sans"/>
              </a:rPr>
              <a:t>C</a:t>
            </a:r>
            <a:r>
              <a:rPr b="0" lang="en-US" sz="1800" spc="-1" strike="noStrike" baseline="-25000">
                <a:solidFill>
                  <a:srgbClr val="ffffff"/>
                </a:solidFill>
                <a:latin typeface="David"/>
                <a:ea typeface="DejaVu Sans"/>
              </a:rPr>
              <a:t>in</a:t>
            </a:r>
            <a:r>
              <a:rPr b="0" lang="en-US" sz="1600" spc="-1" strike="noStrike">
                <a:solidFill>
                  <a:srgbClr val="ffffff"/>
                </a:solidFill>
                <a:latin typeface="David"/>
                <a:ea typeface="DejaVu Sans"/>
              </a:rPr>
              <a:t>xHxW</a:t>
            </a:r>
            <a:endParaRPr b="0" lang="en-US" sz="1600" spc="-1" strike="noStrike">
              <a:latin typeface="Arial"/>
            </a:endParaRPr>
          </a:p>
        </p:txBody>
      </p:sp>
      <p:sp>
        <p:nvSpPr>
          <p:cNvPr id="820" name="Straight Arrow Connector 93"/>
          <p:cNvSpPr/>
          <p:nvPr/>
        </p:nvSpPr>
        <p:spPr>
          <a:xfrm flipH="1" flipV="1">
            <a:off x="8394840" y="5600160"/>
            <a:ext cx="538920" cy="360"/>
          </a:xfrm>
          <a:custGeom>
            <a:avLst/>
            <a:gdLst/>
            <a:ahLst/>
            <a:rect l="l" t="t" r="r" b="b"/>
            <a:pathLst>
              <a:path w="21600" h="21600">
                <a:moveTo>
                  <a:pt x="0" y="0"/>
                </a:moveTo>
                <a:lnTo>
                  <a:pt x="21600" y="21600"/>
                </a:lnTo>
              </a:path>
            </a:pathLst>
          </a:custGeom>
          <a:noFill/>
          <a:ln cap="rnd" w="28575">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821" name="TextBox 94"/>
          <p:cNvSpPr/>
          <p:nvPr/>
        </p:nvSpPr>
        <p:spPr>
          <a:xfrm>
            <a:off x="7525080" y="5437080"/>
            <a:ext cx="863640" cy="36396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buNone/>
            </a:pPr>
            <a:r>
              <a:rPr b="0" lang="en-US" sz="1800" spc="-1" strike="noStrike">
                <a:solidFill>
                  <a:srgbClr val="ffffff"/>
                </a:solidFill>
                <a:latin typeface="David"/>
                <a:ea typeface="DejaVu Sans"/>
              </a:rPr>
              <a:t>4</a:t>
            </a:r>
            <a:r>
              <a:rPr b="0" lang="en-US" sz="1600" spc="-1" strike="noStrike">
                <a:solidFill>
                  <a:srgbClr val="ffffff"/>
                </a:solidFill>
                <a:latin typeface="David"/>
                <a:ea typeface="DejaVu Sans"/>
              </a:rPr>
              <a:t>xHxW</a:t>
            </a:r>
            <a:endParaRPr b="0" lang="en-US" sz="1600" spc="-1" strike="noStrike">
              <a:latin typeface="Arial"/>
            </a:endParaRPr>
          </a:p>
        </p:txBody>
      </p:sp>
      <p:sp>
        <p:nvSpPr>
          <p:cNvPr id="822" name="Rectangle 95"/>
          <p:cNvSpPr/>
          <p:nvPr/>
        </p:nvSpPr>
        <p:spPr>
          <a:xfrm>
            <a:off x="8826120" y="2553840"/>
            <a:ext cx="1589400" cy="3384000"/>
          </a:xfrm>
          <a:prstGeom prst="rect">
            <a:avLst/>
          </a:prstGeom>
          <a:noFill/>
          <a:ln cap="rnd" w="28575">
            <a:solidFill>
              <a:srgbClr val="ffffff"/>
            </a:solidFill>
            <a:round/>
          </a:ln>
        </p:spPr>
        <p:style>
          <a:lnRef idx="2">
            <a:schemeClr val="accent1">
              <a:shade val="50000"/>
            </a:schemeClr>
          </a:lnRef>
          <a:fillRef idx="1">
            <a:schemeClr val="accent1"/>
          </a:fillRef>
          <a:effectRef idx="0">
            <a:schemeClr val="accent1"/>
          </a:effectRef>
          <a:fontRef idx="minor"/>
        </p:style>
      </p:sp>
      <p:sp>
        <p:nvSpPr>
          <p:cNvPr id="823" name="PlaceHolder 1"/>
          <p:cNvSpPr/>
          <p:nvPr/>
        </p:nvSpPr>
        <p:spPr>
          <a:xfrm>
            <a:off x="2490120" y="77760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pic>
        <p:nvPicPr>
          <p:cNvPr id="824" name="Picture 16" descr=""/>
          <p:cNvPicPr/>
          <p:nvPr/>
        </p:nvPicPr>
        <p:blipFill>
          <a:blip r:embed="rId1"/>
          <a:stretch/>
        </p:blipFill>
        <p:spPr>
          <a:xfrm>
            <a:off x="1709280" y="334800"/>
            <a:ext cx="9236160" cy="6005160"/>
          </a:xfrm>
          <a:prstGeom prst="rect">
            <a:avLst/>
          </a:prstGeom>
          <a:ln w="0">
            <a:noFill/>
          </a:ln>
        </p:spPr>
      </p:pic>
      <p:sp>
        <p:nvSpPr>
          <p:cNvPr id="825" name="PlaceHolder 2"/>
          <p:cNvSpPr>
            <a:spLocks noGrp="1"/>
          </p:cNvSpPr>
          <p:nvPr>
            <p:ph type="sldNum" idx="6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11990B08-1079-4009-A61A-20776BF0AE4F}"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1" dur="indefinite" restart="never" nodeType="tmRoot">
          <p:childTnLst>
            <p:seq>
              <p:cTn id="852" dur="indefinite" nodeType="mainSeq">
                <p:childTnLst>
                  <p:par>
                    <p:cTn id="853" fill="hold">
                      <p:stCondLst>
                        <p:cond delay="indefinite"/>
                      </p:stCondLst>
                      <p:childTnLst>
                        <p:par>
                          <p:cTn id="854" fill="hold">
                            <p:stCondLst>
                              <p:cond delay="0"/>
                            </p:stCondLst>
                            <p:childTnLst>
                              <p:par>
                                <p:cTn id="855" nodeType="clickEffect" fill="hold" presetClass="entr" presetID="2" presetSubtype="4">
                                  <p:stCondLst>
                                    <p:cond delay="0"/>
                                  </p:stCondLst>
                                  <p:childTnLst>
                                    <p:set>
                                      <p:cBhvr>
                                        <p:cTn id="856" dur="1" fill="hold">
                                          <p:stCondLst>
                                            <p:cond delay="0"/>
                                          </p:stCondLst>
                                        </p:cTn>
                                        <p:tgtEl>
                                          <p:spTgt spid="824"/>
                                        </p:tgtEl>
                                        <p:attrNameLst>
                                          <p:attrName>style.visibility</p:attrName>
                                        </p:attrNameLst>
                                      </p:cBhvr>
                                      <p:to>
                                        <p:strVal val="visible"/>
                                      </p:to>
                                    </p:set>
                                    <p:anim calcmode="lin" valueType="num">
                                      <p:cBhvr additive="repl">
                                        <p:cTn id="857" dur="500" fill="hold"/>
                                        <p:tgtEl>
                                          <p:spTgt spid="824"/>
                                        </p:tgtEl>
                                        <p:attrNameLst>
                                          <p:attrName>ppt_x</p:attrName>
                                        </p:attrNameLst>
                                      </p:cBhvr>
                                      <p:tavLst>
                                        <p:tav tm="0">
                                          <p:val>
                                            <p:strVal val="#ppt_x"/>
                                          </p:val>
                                        </p:tav>
                                        <p:tav tm="100000">
                                          <p:val>
                                            <p:strVal val="#ppt_x"/>
                                          </p:val>
                                        </p:tav>
                                      </p:tavLst>
                                    </p:anim>
                                    <p:anim calcmode="lin" valueType="num">
                                      <p:cBhvr additive="repl">
                                        <p:cTn id="858" dur="500" fill="hold"/>
                                        <p:tgtEl>
                                          <p:spTgt spid="8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6" name="Content Placeholder 3" descr=""/>
          <p:cNvPicPr/>
          <p:nvPr/>
        </p:nvPicPr>
        <p:blipFill>
          <a:blip r:embed="rId1"/>
          <a:stretch/>
        </p:blipFill>
        <p:spPr>
          <a:xfrm>
            <a:off x="5252760" y="397080"/>
            <a:ext cx="6442920" cy="5803920"/>
          </a:xfrm>
          <a:prstGeom prst="rect">
            <a:avLst/>
          </a:prstGeom>
          <a:ln w="0">
            <a:noFill/>
          </a:ln>
        </p:spPr>
      </p:pic>
      <p:sp>
        <p:nvSpPr>
          <p:cNvPr id="827" name="Oval 4"/>
          <p:cNvSpPr/>
          <p:nvPr/>
        </p:nvSpPr>
        <p:spPr>
          <a:xfrm>
            <a:off x="10171800" y="5365080"/>
            <a:ext cx="1045080" cy="48240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28" name="TextBox 22"/>
          <p:cNvSpPr/>
          <p:nvPr/>
        </p:nvSpPr>
        <p:spPr>
          <a:xfrm>
            <a:off x="1451160" y="1251000"/>
            <a:ext cx="34660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ffffff"/>
                </a:solidFill>
                <a:latin typeface="Gill Sans MT"/>
              </a:rPr>
              <a:t>Methodology </a:t>
            </a:r>
            <a:endParaRPr b="0" lang="en-US" sz="2800" spc="-1" strike="noStrike">
              <a:latin typeface="Arial"/>
            </a:endParaRPr>
          </a:p>
          <a:p>
            <a:pPr>
              <a:lnSpc>
                <a:spcPct val="100000"/>
              </a:lnSpc>
              <a:buNone/>
            </a:pPr>
            <a:r>
              <a:rPr b="0" lang="en-US" sz="2800" spc="-1" strike="noStrike">
                <a:solidFill>
                  <a:srgbClr val="ffffff"/>
                </a:solidFill>
                <a:latin typeface="Gill Sans MT"/>
              </a:rPr>
              <a:t>(overall Architecture)</a:t>
            </a:r>
            <a:endParaRPr b="0" lang="en-US" sz="2800" spc="-1" strike="noStrike">
              <a:latin typeface="Arial"/>
            </a:endParaRPr>
          </a:p>
        </p:txBody>
      </p:sp>
      <p:sp>
        <p:nvSpPr>
          <p:cNvPr id="829" name="PlaceHolder 1"/>
          <p:cNvSpPr/>
          <p:nvPr/>
        </p:nvSpPr>
        <p:spPr>
          <a:xfrm>
            <a:off x="1451160" y="688680"/>
            <a:ext cx="3147840" cy="565560"/>
          </a:xfrm>
          <a:prstGeom prst="rect">
            <a:avLst/>
          </a:prstGeom>
          <a:noFill/>
          <a:ln w="0">
            <a:noFill/>
          </a:ln>
        </p:spPr>
        <p:style>
          <a:lnRef idx="0"/>
          <a:fillRef idx="0"/>
          <a:effectRef idx="0"/>
          <a:fontRef idx="minor"/>
        </p:style>
        <p:txBody>
          <a:bodyPr anchor="t">
            <a:normAutofit/>
          </a:bodyPr>
          <a:p>
            <a:pPr>
              <a:lnSpc>
                <a:spcPct val="90000"/>
              </a:lnSpc>
              <a:buNone/>
            </a:pPr>
            <a:r>
              <a:rPr b="1" lang="en-US" sz="3200" spc="-1" strike="noStrike" cap="all">
                <a:solidFill>
                  <a:srgbClr val="ffffff"/>
                </a:solidFill>
                <a:latin typeface="Gill Sans MT"/>
              </a:rPr>
              <a:t>Proposal II</a:t>
            </a:r>
            <a:endParaRPr b="0" lang="en-US" sz="3200" spc="-1" strike="noStrike">
              <a:latin typeface="Arial"/>
            </a:endParaRPr>
          </a:p>
        </p:txBody>
      </p:sp>
      <p:sp>
        <p:nvSpPr>
          <p:cNvPr id="830" name="PlaceHolder 1"/>
          <p:cNvSpPr>
            <a:spLocks noGrp="1"/>
          </p:cNvSpPr>
          <p:nvPr>
            <p:ph type="sldNum" idx="6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1B87362D-51FA-4CE4-9AE6-2B98675AA2B6}"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59" dur="indefinite" restart="never" nodeType="tmRoot">
          <p:childTnLst>
            <p:seq>
              <p:cTn id="860" dur="indefinite" nodeType="mainSeq">
                <p:childTnLst>
                  <p:par>
                    <p:cTn id="861" fill="hold">
                      <p:stCondLst>
                        <p:cond delay="indefinite"/>
                      </p:stCondLst>
                      <p:childTnLst>
                        <p:par>
                          <p:cTn id="862" fill="hold">
                            <p:stCondLst>
                              <p:cond delay="0"/>
                            </p:stCondLst>
                            <p:childTnLst>
                              <p:par>
                                <p:cTn id="863" nodeType="clickEffect" fill="hold" presetClass="entr" presetID="2" presetSubtype="4">
                                  <p:stCondLst>
                                    <p:cond delay="0"/>
                                  </p:stCondLst>
                                  <p:childTnLst>
                                    <p:set>
                                      <p:cBhvr>
                                        <p:cTn id="864" dur="1" fill="hold">
                                          <p:stCondLst>
                                            <p:cond delay="0"/>
                                          </p:stCondLst>
                                        </p:cTn>
                                        <p:tgtEl>
                                          <p:spTgt spid="827"/>
                                        </p:tgtEl>
                                        <p:attrNameLst>
                                          <p:attrName>style.visibility</p:attrName>
                                        </p:attrNameLst>
                                      </p:cBhvr>
                                      <p:to>
                                        <p:strVal val="visible"/>
                                      </p:to>
                                    </p:set>
                                    <p:anim calcmode="lin" valueType="num">
                                      <p:cBhvr additive="repl">
                                        <p:cTn id="865" dur="500" fill="hold"/>
                                        <p:tgtEl>
                                          <p:spTgt spid="827"/>
                                        </p:tgtEl>
                                        <p:attrNameLst>
                                          <p:attrName>ppt_x</p:attrName>
                                        </p:attrNameLst>
                                      </p:cBhvr>
                                      <p:tavLst>
                                        <p:tav tm="0">
                                          <p:val>
                                            <p:strVal val="#ppt_x"/>
                                          </p:val>
                                        </p:tav>
                                        <p:tav tm="100000">
                                          <p:val>
                                            <p:strVal val="#ppt_x"/>
                                          </p:val>
                                        </p:tav>
                                      </p:tavLst>
                                    </p:anim>
                                    <p:anim calcmode="lin" valueType="num">
                                      <p:cBhvr additive="repl">
                                        <p:cTn id="866" dur="500" fill="hold"/>
                                        <p:tgtEl>
                                          <p:spTgt spid="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1292760" y="745560"/>
            <a:ext cx="5089680" cy="47340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solidFill>
                <a:srgbClr val="ffffff"/>
              </a:solidFill>
              <a:latin typeface="Calibri"/>
            </a:endParaRPr>
          </a:p>
        </p:txBody>
      </p:sp>
      <p:sp>
        <p:nvSpPr>
          <p:cNvPr id="832" name="Content Placeholder 2"/>
          <p:cNvSpPr/>
          <p:nvPr/>
        </p:nvSpPr>
        <p:spPr>
          <a:xfrm>
            <a:off x="1334160" y="1560600"/>
            <a:ext cx="10294200" cy="476352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Experiment is conducted on (Tesla P-100) 16GB GPU and 32 GB Ram using Pytorch Using QATA-COV-19 dataset (balanced Number of labels for classes)</a:t>
            </a:r>
            <a:endParaRPr b="0" lang="en-US" sz="2400" spc="-1" strike="noStrike">
              <a:latin typeface="Arial"/>
            </a:endParaRPr>
          </a:p>
          <a:p>
            <a:pPr marL="228600" indent="-228600">
              <a:lnSpc>
                <a:spcPct val="120000"/>
              </a:lnSpc>
              <a:spcBef>
                <a:spcPts val="1001"/>
              </a:spcBef>
              <a:buClr>
                <a:srgbClr val="4472c4"/>
              </a:buClr>
              <a:buFont typeface="Arial"/>
              <a:buChar char="•"/>
            </a:pPr>
            <a:r>
              <a:rPr b="0" lang="en-US" sz="2400" spc="-1" strike="noStrike">
                <a:solidFill>
                  <a:srgbClr val="ffffff"/>
                </a:solidFill>
                <a:latin typeface="Gill Sans MT"/>
                <a:ea typeface="DejaVu Sans"/>
              </a:rPr>
              <a:t>All models have the same settings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Num of epochs 200.</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Adam optimizer with  dynamic learning rate. </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Batch size is 256.</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Cross Entropy loss.</a:t>
            </a:r>
            <a:endParaRPr b="0" lang="en-US" sz="2400" spc="-1" strike="noStrike">
              <a:latin typeface="Arial"/>
            </a:endParaRPr>
          </a:p>
          <a:p>
            <a:pPr lvl="1" marL="685800" indent="-228600">
              <a:lnSpc>
                <a:spcPct val="120000"/>
              </a:lnSpc>
              <a:spcBef>
                <a:spcPts val="499"/>
              </a:spcBef>
              <a:buClr>
                <a:srgbClr val="4472c4"/>
              </a:buClr>
              <a:buFont typeface="Arial"/>
              <a:buChar char="•"/>
            </a:pPr>
            <a:r>
              <a:rPr b="0" lang="en-US" sz="2400" spc="-1" strike="noStrike">
                <a:solidFill>
                  <a:srgbClr val="ffffff"/>
                </a:solidFill>
                <a:latin typeface="Gill Sans MT"/>
                <a:ea typeface="DejaVu Sans"/>
              </a:rPr>
              <a:t>Train validation test is 0.6 0.1 0.3, respectively.</a:t>
            </a:r>
            <a:endParaRPr b="0" lang="en-US" sz="2400" spc="-1" strike="noStrike">
              <a:latin typeface="Arial"/>
            </a:endParaRPr>
          </a:p>
        </p:txBody>
      </p:sp>
      <p:sp>
        <p:nvSpPr>
          <p:cNvPr id="833" name="PlaceHolder 2"/>
          <p:cNvSpPr>
            <a:spLocks noGrp="1"/>
          </p:cNvSpPr>
          <p:nvPr>
            <p:ph type="sldNum" idx="67"/>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56058B09-CD91-4A03-B34F-49C8CD986BEA}"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ontent Placeholder 2"/>
          <p:cNvSpPr/>
          <p:nvPr/>
        </p:nvSpPr>
        <p:spPr>
          <a:xfrm>
            <a:off x="1294560" y="1669320"/>
            <a:ext cx="4623840" cy="468360"/>
          </a:xfrm>
          <a:prstGeom prst="rect">
            <a:avLst/>
          </a:prstGeom>
          <a:noFill/>
          <a:ln w="0">
            <a:noFill/>
          </a:ln>
        </p:spPr>
        <p:style>
          <a:lnRef idx="0"/>
          <a:fillRef idx="0"/>
          <a:effectRef idx="0"/>
          <a:fontRef idx="minor"/>
        </p:style>
        <p:txBody>
          <a:bodyPr lIns="90000" rIns="90000" tIns="45000" bIns="45000" anchor="t">
            <a:normAutofit fontScale="98000"/>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35" name="Picture 3" descr=""/>
          <p:cNvPicPr/>
          <p:nvPr/>
        </p:nvPicPr>
        <p:blipFill>
          <a:blip r:embed="rId1"/>
          <a:srcRect l="0" t="0" r="0" b="2232"/>
          <a:stretch/>
        </p:blipFill>
        <p:spPr>
          <a:xfrm>
            <a:off x="2753640" y="2675160"/>
            <a:ext cx="6333840" cy="2852280"/>
          </a:xfrm>
          <a:prstGeom prst="rect">
            <a:avLst/>
          </a:prstGeom>
          <a:ln w="0">
            <a:noFill/>
          </a:ln>
        </p:spPr>
      </p:pic>
      <p:sp>
        <p:nvSpPr>
          <p:cNvPr id="836"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37" name="PlaceHolder 1"/>
          <p:cNvSpPr>
            <a:spLocks noGrp="1"/>
          </p:cNvSpPr>
          <p:nvPr>
            <p:ph type="sldNum" idx="6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E55C0D5-EF07-442E-B57E-84CD7657D97E}"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ontent Placeholder 2"/>
          <p:cNvSpPr/>
          <p:nvPr/>
        </p:nvSpPr>
        <p:spPr>
          <a:xfrm>
            <a:off x="1294560" y="1946520"/>
            <a:ext cx="4425840" cy="518040"/>
          </a:xfrm>
          <a:prstGeom prst="rect">
            <a:avLst/>
          </a:prstGeom>
          <a:noFill/>
          <a:ln w="0">
            <a:noFill/>
          </a:ln>
        </p:spPr>
        <p:style>
          <a:lnRef idx="0"/>
          <a:fillRef idx="0"/>
          <a:effectRef idx="0"/>
          <a:fontRef idx="minor"/>
        </p:style>
        <p:txBody>
          <a:bodyPr lIns="90000" rIns="90000" tIns="45000" bIns="45000" anchor="t">
            <a:normAutofit fontScale="94000"/>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39" name="Picture 5" descr=""/>
          <p:cNvPicPr/>
          <p:nvPr/>
        </p:nvPicPr>
        <p:blipFill>
          <a:blip r:embed="rId1"/>
          <a:stretch/>
        </p:blipFill>
        <p:spPr>
          <a:xfrm>
            <a:off x="974160" y="1713960"/>
            <a:ext cx="10530000" cy="4441680"/>
          </a:xfrm>
          <a:prstGeom prst="rect">
            <a:avLst/>
          </a:prstGeom>
          <a:ln w="0">
            <a:noFill/>
          </a:ln>
        </p:spPr>
      </p:pic>
      <p:sp>
        <p:nvSpPr>
          <p:cNvPr id="840"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41" name="PlaceHolder 1"/>
          <p:cNvSpPr>
            <a:spLocks noGrp="1"/>
          </p:cNvSpPr>
          <p:nvPr>
            <p:ph type="sldNum" idx="6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E0B83637-46A8-4730-B1B2-9497F2D42DEF}"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67" dur="indefinite" restart="never" nodeType="tmRoot">
          <p:childTnLst>
            <p:seq>
              <p:cTn id="868" dur="indefinite" nodeType="mainSeq">
                <p:childTnLst>
                  <p:par>
                    <p:cTn id="869" fill="hold">
                      <p:stCondLst>
                        <p:cond delay="indefinite"/>
                      </p:stCondLst>
                      <p:childTnLst>
                        <p:par>
                          <p:cTn id="870" fill="hold">
                            <p:stCondLst>
                              <p:cond delay="0"/>
                            </p:stCondLst>
                            <p:childTnLst>
                              <p:par>
                                <p:cTn id="871" nodeType="clickEffect" fill="hold" presetClass="entr" presetID="2" presetSubtype="4">
                                  <p:stCondLst>
                                    <p:cond delay="0"/>
                                  </p:stCondLst>
                                  <p:childTnLst>
                                    <p:set>
                                      <p:cBhvr>
                                        <p:cTn id="872" dur="1" fill="hold">
                                          <p:stCondLst>
                                            <p:cond delay="0"/>
                                          </p:stCondLst>
                                        </p:cTn>
                                        <p:tgtEl>
                                          <p:spTgt spid="839"/>
                                        </p:tgtEl>
                                        <p:attrNameLst>
                                          <p:attrName>style.visibility</p:attrName>
                                        </p:attrNameLst>
                                      </p:cBhvr>
                                      <p:to>
                                        <p:strVal val="visible"/>
                                      </p:to>
                                    </p:set>
                                    <p:anim calcmode="lin" valueType="num">
                                      <p:cBhvr additive="repl">
                                        <p:cTn id="873" dur="500" fill="hold"/>
                                        <p:tgtEl>
                                          <p:spTgt spid="839"/>
                                        </p:tgtEl>
                                        <p:attrNameLst>
                                          <p:attrName>ppt_x</p:attrName>
                                        </p:attrNameLst>
                                      </p:cBhvr>
                                      <p:tavLst>
                                        <p:tav tm="0">
                                          <p:val>
                                            <p:strVal val="#ppt_x"/>
                                          </p:val>
                                        </p:tav>
                                        <p:tav tm="100000">
                                          <p:val>
                                            <p:strVal val="#ppt_x"/>
                                          </p:val>
                                        </p:tav>
                                      </p:tavLst>
                                    </p:anim>
                                    <p:anim calcmode="lin" valueType="num">
                                      <p:cBhvr additive="repl">
                                        <p:cTn id="874" dur="500" fill="hold"/>
                                        <p:tgtEl>
                                          <p:spTgt spid="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ontent Placeholder 2"/>
          <p:cNvSpPr/>
          <p:nvPr/>
        </p:nvSpPr>
        <p:spPr>
          <a:xfrm>
            <a:off x="1294560" y="1946520"/>
            <a:ext cx="4554720" cy="11908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20000"/>
              </a:lnSpc>
              <a:spcBef>
                <a:spcPts val="1001"/>
              </a:spcBef>
              <a:buClr>
                <a:srgbClr val="4472c4"/>
              </a:buClr>
              <a:buFont typeface="Arial"/>
              <a:buChar char="•"/>
            </a:pPr>
            <a:r>
              <a:rPr b="0" lang="en-US" sz="2000" spc="-1" strike="noStrike">
                <a:solidFill>
                  <a:srgbClr val="ffffff"/>
                </a:solidFill>
                <a:latin typeface="Gill Sans MT"/>
                <a:ea typeface="DejaVu Sans"/>
              </a:rPr>
              <a:t>Base Networks for initial comparison. </a:t>
            </a:r>
            <a:endParaRPr b="0" lang="en-US" sz="2000" spc="-1" strike="noStrike">
              <a:latin typeface="Arial"/>
            </a:endParaRPr>
          </a:p>
        </p:txBody>
      </p:sp>
      <p:pic>
        <p:nvPicPr>
          <p:cNvPr id="843" name="Picture 3" descr=""/>
          <p:cNvPicPr/>
          <p:nvPr/>
        </p:nvPicPr>
        <p:blipFill>
          <a:blip r:embed="rId1"/>
          <a:srcRect l="3158" t="8033" r="3556" b="0"/>
          <a:stretch/>
        </p:blipFill>
        <p:spPr>
          <a:xfrm>
            <a:off x="2593440" y="1794240"/>
            <a:ext cx="6752160" cy="4501440"/>
          </a:xfrm>
          <a:prstGeom prst="rect">
            <a:avLst/>
          </a:prstGeom>
          <a:ln w="0">
            <a:noFill/>
          </a:ln>
        </p:spPr>
      </p:pic>
      <p:sp>
        <p:nvSpPr>
          <p:cNvPr id="844" name="Oval 4"/>
          <p:cNvSpPr/>
          <p:nvPr/>
        </p:nvSpPr>
        <p:spPr>
          <a:xfrm>
            <a:off x="7939440" y="3877560"/>
            <a:ext cx="1645920" cy="147564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45"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46" name="PlaceHolder 1"/>
          <p:cNvSpPr>
            <a:spLocks noGrp="1"/>
          </p:cNvSpPr>
          <p:nvPr>
            <p:ph type="sldNum" idx="7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D2F3916F-E024-41DD-966B-01AB88D5CFF4}"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75" dur="indefinite" restart="never" nodeType="tmRoot">
          <p:childTnLst>
            <p:seq>
              <p:cTn id="876" dur="indefinite" nodeType="mainSeq">
                <p:childTnLst>
                  <p:par>
                    <p:cTn id="877" fill="hold">
                      <p:stCondLst>
                        <p:cond delay="indefinite"/>
                      </p:stCondLst>
                      <p:childTnLst>
                        <p:par>
                          <p:cTn id="878" fill="hold">
                            <p:stCondLst>
                              <p:cond delay="0"/>
                            </p:stCondLst>
                            <p:childTnLst>
                              <p:par>
                                <p:cTn id="879" nodeType="clickEffect" fill="hold" presetClass="entr" presetID="2" presetSubtype="4">
                                  <p:stCondLst>
                                    <p:cond delay="0"/>
                                  </p:stCondLst>
                                  <p:childTnLst>
                                    <p:set>
                                      <p:cBhvr>
                                        <p:cTn id="880" dur="1" fill="hold">
                                          <p:stCondLst>
                                            <p:cond delay="0"/>
                                          </p:stCondLst>
                                        </p:cTn>
                                        <p:tgtEl>
                                          <p:spTgt spid="843"/>
                                        </p:tgtEl>
                                        <p:attrNameLst>
                                          <p:attrName>style.visibility</p:attrName>
                                        </p:attrNameLst>
                                      </p:cBhvr>
                                      <p:to>
                                        <p:strVal val="visible"/>
                                      </p:to>
                                    </p:set>
                                    <p:anim calcmode="lin" valueType="num">
                                      <p:cBhvr additive="repl">
                                        <p:cTn id="881" dur="500" fill="hold"/>
                                        <p:tgtEl>
                                          <p:spTgt spid="843"/>
                                        </p:tgtEl>
                                        <p:attrNameLst>
                                          <p:attrName>ppt_x</p:attrName>
                                        </p:attrNameLst>
                                      </p:cBhvr>
                                      <p:tavLst>
                                        <p:tav tm="0">
                                          <p:val>
                                            <p:strVal val="#ppt_x"/>
                                          </p:val>
                                        </p:tav>
                                        <p:tav tm="100000">
                                          <p:val>
                                            <p:strVal val="#ppt_x"/>
                                          </p:val>
                                        </p:tav>
                                      </p:tavLst>
                                    </p:anim>
                                    <p:anim calcmode="lin" valueType="num">
                                      <p:cBhvr additive="repl">
                                        <p:cTn id="882" dur="500" fill="hold"/>
                                        <p:tgtEl>
                                          <p:spTgt spid="843"/>
                                        </p:tgtEl>
                                        <p:attrNameLst>
                                          <p:attrName>ppt_y</p:attrName>
                                        </p:attrNameLst>
                                      </p:cBhvr>
                                      <p:tavLst>
                                        <p:tav tm="0">
                                          <p:val>
                                            <p:strVal val="1+#ppt_h/2"/>
                                          </p:val>
                                        </p:tav>
                                        <p:tav tm="100000">
                                          <p:val>
                                            <p:strVal val="#ppt_y"/>
                                          </p:val>
                                        </p:tav>
                                      </p:tavLst>
                                    </p:anim>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2" presetSubtype="4">
                                  <p:stCondLst>
                                    <p:cond delay="0"/>
                                  </p:stCondLst>
                                  <p:childTnLst>
                                    <p:set>
                                      <p:cBhvr>
                                        <p:cTn id="886" dur="1" fill="hold">
                                          <p:stCondLst>
                                            <p:cond delay="0"/>
                                          </p:stCondLst>
                                        </p:cTn>
                                        <p:tgtEl>
                                          <p:spTgt spid="844"/>
                                        </p:tgtEl>
                                        <p:attrNameLst>
                                          <p:attrName>style.visibility</p:attrName>
                                        </p:attrNameLst>
                                      </p:cBhvr>
                                      <p:to>
                                        <p:strVal val="visible"/>
                                      </p:to>
                                    </p:set>
                                    <p:anim calcmode="lin" valueType="num">
                                      <p:cBhvr additive="repl">
                                        <p:cTn id="887" dur="500" fill="hold"/>
                                        <p:tgtEl>
                                          <p:spTgt spid="844"/>
                                        </p:tgtEl>
                                        <p:attrNameLst>
                                          <p:attrName>ppt_x</p:attrName>
                                        </p:attrNameLst>
                                      </p:cBhvr>
                                      <p:tavLst>
                                        <p:tav tm="0">
                                          <p:val>
                                            <p:strVal val="#ppt_x"/>
                                          </p:val>
                                        </p:tav>
                                        <p:tav tm="100000">
                                          <p:val>
                                            <p:strVal val="#ppt_x"/>
                                          </p:val>
                                        </p:tav>
                                      </p:tavLst>
                                    </p:anim>
                                    <p:anim calcmode="lin" valueType="num">
                                      <p:cBhvr additive="repl">
                                        <p:cTn id="888" dur="500" fill="hold"/>
                                        <p:tgtEl>
                                          <p:spTgt spid="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7" name="Picture 3" descr=""/>
          <p:cNvPicPr/>
          <p:nvPr/>
        </p:nvPicPr>
        <p:blipFill>
          <a:blip r:embed="rId1"/>
          <a:stretch/>
        </p:blipFill>
        <p:spPr>
          <a:xfrm>
            <a:off x="214200" y="1990800"/>
            <a:ext cx="5554440" cy="3871080"/>
          </a:xfrm>
          <a:prstGeom prst="rect">
            <a:avLst/>
          </a:prstGeom>
          <a:ln w="0">
            <a:noFill/>
          </a:ln>
        </p:spPr>
      </p:pic>
      <p:pic>
        <p:nvPicPr>
          <p:cNvPr id="848" name="Picture 5" descr=""/>
          <p:cNvPicPr/>
          <p:nvPr/>
        </p:nvPicPr>
        <p:blipFill>
          <a:blip r:embed="rId2"/>
          <a:stretch/>
        </p:blipFill>
        <p:spPr>
          <a:xfrm>
            <a:off x="6095880" y="1990800"/>
            <a:ext cx="5554440" cy="3887640"/>
          </a:xfrm>
          <a:prstGeom prst="rect">
            <a:avLst/>
          </a:prstGeom>
          <a:ln w="0">
            <a:noFill/>
          </a:ln>
        </p:spPr>
      </p:pic>
      <p:sp>
        <p:nvSpPr>
          <p:cNvPr id="849"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0" name="PlaceHolder 1"/>
          <p:cNvSpPr>
            <a:spLocks noGrp="1"/>
          </p:cNvSpPr>
          <p:nvPr>
            <p:ph type="sldNum" idx="71"/>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3F6A072-8998-4DF5-902D-A1B7632468D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232880" y="522000"/>
            <a:ext cx="3735000" cy="602640"/>
          </a:xfrm>
          <a:prstGeom prst="rect">
            <a:avLst/>
          </a:prstGeom>
          <a:noFill/>
          <a:ln w="0">
            <a:noFill/>
          </a:ln>
        </p:spPr>
        <p:txBody>
          <a:bodyPr anchor="t">
            <a:noAutofit/>
          </a:bodyPr>
          <a:p>
            <a:pPr>
              <a:lnSpc>
                <a:spcPct val="90000"/>
              </a:lnSpc>
              <a:buNone/>
            </a:pPr>
            <a:r>
              <a:rPr b="1" lang="en-US" sz="3200" spc="-1" strike="noStrike" cap="all">
                <a:solidFill>
                  <a:srgbClr val="ffffff"/>
                </a:solidFill>
                <a:latin typeface="Gill Sans MT"/>
              </a:rPr>
              <a:t>Introduction</a:t>
            </a:r>
            <a:endParaRPr b="0" lang="en-US" sz="3200" spc="-1" strike="noStrike">
              <a:solidFill>
                <a:srgbClr val="ffffff"/>
              </a:solidFill>
              <a:latin typeface="Calibri"/>
            </a:endParaRPr>
          </a:p>
        </p:txBody>
      </p:sp>
      <p:grpSp>
        <p:nvGrpSpPr>
          <p:cNvPr id="159" name="Content Placeholder 4"/>
          <p:cNvGrpSpPr/>
          <p:nvPr/>
        </p:nvGrpSpPr>
        <p:grpSpPr>
          <a:xfrm>
            <a:off x="1450440" y="2016720"/>
            <a:ext cx="9603720" cy="2986920"/>
            <a:chOff x="1450440" y="2016720"/>
            <a:chExt cx="9603720" cy="2986920"/>
          </a:xfrm>
        </p:grpSpPr>
        <p:sp>
          <p:nvSpPr>
            <p:cNvPr id="160" name="Rectangle 200"/>
            <p:cNvSpPr/>
            <p:nvPr/>
          </p:nvSpPr>
          <p:spPr>
            <a:xfrm>
              <a:off x="1450440" y="2016720"/>
              <a:ext cx="9603720" cy="2986920"/>
            </a:xfrm>
            <a:prstGeom prst="rect">
              <a:avLst/>
            </a:prstGeom>
            <a:noFill/>
            <a:ln w="0">
              <a:noFill/>
            </a:ln>
          </p:spPr>
          <p:style>
            <a:lnRef idx="0"/>
            <a:fillRef idx="0"/>
            <a:effectRef idx="0"/>
            <a:fontRef idx="minor"/>
          </p:style>
        </p:sp>
        <p:sp>
          <p:nvSpPr>
            <p:cNvPr id="161" name="Arrow: Right 201"/>
            <p:cNvSpPr/>
            <p:nvPr/>
          </p:nvSpPr>
          <p:spPr>
            <a:xfrm>
              <a:off x="2743200" y="2428200"/>
              <a:ext cx="228564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low </a:t>
              </a:r>
              <a:r>
                <a:rPr b="0" lang="en-US" sz="1700" spc="-1" strike="noStrike">
                  <a:solidFill>
                    <a:srgbClr val="000000"/>
                  </a:solidFill>
                  <a:latin typeface="Gill Sans MT"/>
                </a:rPr>
                <a:t>	</a:t>
              </a:r>
              <a:r>
                <a:rPr b="0" lang="en-US" sz="1700" spc="-1" strike="noStrike">
                  <a:solidFill>
                    <a:srgbClr val="000000"/>
                  </a:solidFill>
                  <a:latin typeface="Gill Sans MT"/>
                </a:rPr>
                <a:t>Lymphocytes </a:t>
              </a:r>
              <a:endParaRPr b="0" lang="en-US" sz="1700" spc="-1" strike="noStrike">
                <a:latin typeface="Arial"/>
              </a:endParaRPr>
            </a:p>
          </p:txBody>
        </p:sp>
        <p:sp>
          <p:nvSpPr>
            <p:cNvPr id="162" name="Oval 202"/>
            <p:cNvSpPr/>
            <p:nvPr/>
          </p:nvSpPr>
          <p:spPr>
            <a:xfrm>
              <a:off x="1455120" y="2891520"/>
              <a:ext cx="123732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CBC Test</a:t>
              </a:r>
              <a:endParaRPr b="0" lang="en-US" sz="2700" spc="-1" strike="noStrike">
                <a:latin typeface="Arial"/>
              </a:endParaRPr>
            </a:p>
          </p:txBody>
        </p:sp>
        <p:sp>
          <p:nvSpPr>
            <p:cNvPr id="163" name="Arrow: Right 203"/>
            <p:cNvSpPr/>
            <p:nvPr/>
          </p:nvSpPr>
          <p:spPr>
            <a:xfrm>
              <a:off x="5943600" y="2428200"/>
              <a:ext cx="247536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Covid19 pneumonia </a:t>
              </a:r>
              <a:br>
                <a:rPr sz="1700"/>
              </a:br>
              <a:r>
                <a:rPr b="0" lang="en-US" sz="1700" spc="-1" strike="noStrike">
                  <a:solidFill>
                    <a:srgbClr val="000000"/>
                  </a:solidFill>
                  <a:latin typeface="Gill Sans MT"/>
                </a:rPr>
                <a:t>(Human involved) </a:t>
              </a:r>
              <a:endParaRPr b="0" lang="en-US" sz="1700" spc="-1" strike="noStrike">
                <a:latin typeface="Arial"/>
              </a:endParaRPr>
            </a:p>
          </p:txBody>
        </p:sp>
        <p:sp>
          <p:nvSpPr>
            <p:cNvPr id="164" name="Oval 204"/>
            <p:cNvSpPr/>
            <p:nvPr/>
          </p:nvSpPr>
          <p:spPr>
            <a:xfrm>
              <a:off x="4343400" y="2891520"/>
              <a:ext cx="159912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Chest X Ray</a:t>
              </a:r>
              <a:endParaRPr b="0" lang="en-US" sz="2700" spc="-1" strike="noStrike">
                <a:latin typeface="Arial"/>
              </a:endParaRPr>
            </a:p>
          </p:txBody>
        </p:sp>
        <p:sp>
          <p:nvSpPr>
            <p:cNvPr id="165" name="Arrow: Right 205"/>
            <p:cNvSpPr/>
            <p:nvPr/>
          </p:nvSpPr>
          <p:spPr>
            <a:xfrm>
              <a:off x="9182880" y="2428200"/>
              <a:ext cx="1871280" cy="2163600"/>
            </a:xfrm>
            <a:prstGeom prst="rightArrow">
              <a:avLst>
                <a:gd name="adj1" fmla="val 70000"/>
                <a:gd name="adj2" fmla="val 50000"/>
              </a:avLst>
            </a:prstGeom>
            <a:solidFill>
              <a:schemeClr val="accent1">
                <a:alpha val="90000"/>
                <a:tint val="40000"/>
                <a:hueOff val="0"/>
                <a:satOff val="0"/>
                <a:lumOff val="0"/>
                <a:alphaOff val="0"/>
              </a:schemeClr>
            </a:solidFill>
            <a:ln cap="rnd">
              <a:solidFill>
                <a:srgbClr val="cfd5e9">
                  <a:alpha val="90000"/>
                </a:srgbClr>
              </a:solidFill>
              <a:round/>
            </a:ln>
          </p:spPr>
          <p:style>
            <a:lnRef idx="2"/>
            <a:fillRef idx="0"/>
            <a:effectRef idx="0"/>
            <a:fontRef idx="minor"/>
          </p:style>
          <p:txBody>
            <a:bodyPr numCol="1" spcCol="1440" lIns="43200" rIns="21600" tIns="10800" bIns="10800" anchor="ctr">
              <a:noAutofit/>
            </a:bodyPr>
            <a:p>
              <a:pPr algn="ctr">
                <a:lnSpc>
                  <a:spcPct val="90000"/>
                </a:lnSpc>
                <a:spcAft>
                  <a:spcPts val="595"/>
                </a:spcAft>
                <a:buNone/>
                <a:tabLst>
                  <a:tab algn="l" pos="0"/>
                </a:tabLst>
              </a:pPr>
              <a:r>
                <a:rPr b="0" lang="en-US" sz="1700" spc="-1" strike="noStrike">
                  <a:solidFill>
                    <a:srgbClr val="000000"/>
                  </a:solidFill>
                  <a:latin typeface="Gill Sans MT"/>
                </a:rPr>
                <a:t>Covid19 (P/N)</a:t>
              </a:r>
              <a:endParaRPr b="0" lang="en-US" sz="1700" spc="-1" strike="noStrike">
                <a:latin typeface="Arial"/>
              </a:endParaRPr>
            </a:p>
          </p:txBody>
        </p:sp>
        <p:sp>
          <p:nvSpPr>
            <p:cNvPr id="166" name="Oval 206"/>
            <p:cNvSpPr/>
            <p:nvPr/>
          </p:nvSpPr>
          <p:spPr>
            <a:xfrm>
              <a:off x="7543800" y="2891520"/>
              <a:ext cx="1648440" cy="1237320"/>
            </a:xfrm>
            <a:prstGeom prst="ellipse">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17280" rIns="17280" tIns="198720" bIns="198360" anchor="ctr">
              <a:noAutofit/>
            </a:bodyPr>
            <a:p>
              <a:pPr algn="ctr">
                <a:lnSpc>
                  <a:spcPct val="90000"/>
                </a:lnSpc>
                <a:spcAft>
                  <a:spcPts val="944"/>
                </a:spcAft>
                <a:buNone/>
                <a:tabLst>
                  <a:tab algn="l" pos="0"/>
                </a:tabLst>
              </a:pPr>
              <a:r>
                <a:rPr b="0" lang="en-US" sz="2700" spc="-1" strike="noStrike">
                  <a:solidFill>
                    <a:srgbClr val="ffffff"/>
                  </a:solidFill>
                  <a:latin typeface="Gill Sans MT"/>
                </a:rPr>
                <a:t>PCR test</a:t>
              </a:r>
              <a:endParaRPr b="0" lang="en-US" sz="2700" spc="-1" strike="noStrike">
                <a:latin typeface="Arial"/>
              </a:endParaRPr>
            </a:p>
          </p:txBody>
        </p:sp>
      </p:grpSp>
      <p:sp>
        <p:nvSpPr>
          <p:cNvPr id="167" name="TextBox 2"/>
          <p:cNvSpPr/>
          <p:nvPr/>
        </p:nvSpPr>
        <p:spPr>
          <a:xfrm>
            <a:off x="43200" y="4904640"/>
            <a:ext cx="12082680" cy="1186920"/>
          </a:xfrm>
          <a:prstGeom prst="rect">
            <a:avLst/>
          </a:prstGeom>
          <a:gradFill rotWithShape="0">
            <a:gsLst>
              <a:gs pos="0">
                <a:srgbClr val="e9e9e9"/>
              </a:gs>
              <a:gs pos="100000">
                <a:srgbClr val="bdbdbd">
                  <a:alpha val="92156"/>
                </a:srgbClr>
              </a:gs>
            </a:gsLst>
            <a:lin ang="5400000"/>
          </a:gradFill>
          <a:ln cap="rnd">
            <a:solidFill>
              <a:srgbClr val="a5a5a5"/>
            </a:solidFill>
            <a:round/>
          </a:ln>
        </p:spPr>
        <p:style>
          <a:lnRef idx="1">
            <a:schemeClr val="accent3"/>
          </a:lnRef>
          <a:fillRef idx="2">
            <a:schemeClr val="accent3"/>
          </a:fillRef>
          <a:effectRef idx="1">
            <a:schemeClr val="accent3"/>
          </a:effectRef>
          <a:fontRef idx="minor"/>
        </p:style>
        <p:txBody>
          <a:bodyPr lIns="90000" rIns="90000" tIns="45000" bIns="45000" anchor="t">
            <a:spAutoFit/>
          </a:bodyPr>
          <a:p>
            <a:pPr>
              <a:lnSpc>
                <a:spcPct val="100000"/>
              </a:lnSpc>
              <a:buNone/>
            </a:pPr>
            <a:r>
              <a:rPr b="1" lang="en-US" sz="2400" spc="-1" strike="noStrike" u="sng">
                <a:solidFill>
                  <a:srgbClr val="000000"/>
                </a:solidFill>
                <a:uFillTx/>
                <a:latin typeface="Gill Sans MT"/>
              </a:rPr>
              <a:t>Conclusion: </a:t>
            </a:r>
            <a:endParaRPr b="0" lang="en-US" sz="2400" spc="-1" strike="noStrike">
              <a:latin typeface="Arial"/>
            </a:endParaRPr>
          </a:p>
          <a:p>
            <a:pPr>
              <a:lnSpc>
                <a:spcPct val="100000"/>
              </a:lnSpc>
              <a:buNone/>
            </a:pPr>
            <a:r>
              <a:rPr b="0" lang="en-US" sz="2400" spc="-1" strike="noStrike">
                <a:solidFill>
                  <a:srgbClr val="000000"/>
                </a:solidFill>
                <a:latin typeface="Gill Sans MT"/>
              </a:rPr>
              <a:t>	</a:t>
            </a:r>
            <a:r>
              <a:rPr b="0" lang="en-US" sz="2400" spc="-1" strike="noStrike">
                <a:solidFill>
                  <a:srgbClr val="000000"/>
                </a:solidFill>
                <a:latin typeface="Gill Sans MT"/>
              </a:rPr>
              <a:t>- Chest X-Ray diagnosis is time Consuming phase.</a:t>
            </a:r>
            <a:endParaRPr b="0" lang="en-US" sz="2400" spc="-1" strike="noStrike">
              <a:latin typeface="Arial"/>
            </a:endParaRPr>
          </a:p>
          <a:p>
            <a:pPr>
              <a:lnSpc>
                <a:spcPct val="100000"/>
              </a:lnSpc>
              <a:buNone/>
            </a:pPr>
            <a:r>
              <a:rPr b="0" lang="en-US" sz="2400" spc="-1" strike="noStrike">
                <a:solidFill>
                  <a:srgbClr val="000000"/>
                </a:solidFill>
                <a:latin typeface="Gill Sans MT"/>
              </a:rPr>
              <a:t>	</a:t>
            </a:r>
            <a:r>
              <a:rPr b="0" lang="en-US" sz="2400" spc="-1" strike="noStrike">
                <a:solidFill>
                  <a:srgbClr val="000000"/>
                </a:solidFill>
                <a:latin typeface="Gill Sans MT"/>
              </a:rPr>
              <a:t>-  Is there a chance of reducing that time ? </a:t>
            </a:r>
            <a:endParaRPr b="0" lang="en-US" sz="2400" spc="-1" strike="noStrike">
              <a:latin typeface="Arial"/>
            </a:endParaRPr>
          </a:p>
        </p:txBody>
      </p:sp>
      <p:sp>
        <p:nvSpPr>
          <p:cNvPr id="168" name="TextBox 5"/>
          <p:cNvSpPr/>
          <p:nvPr/>
        </p:nvSpPr>
        <p:spPr>
          <a:xfrm>
            <a:off x="609480" y="1431360"/>
            <a:ext cx="4882320" cy="4554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t">
            <a:spAutoFit/>
          </a:bodyPr>
          <a:p>
            <a:pPr>
              <a:lnSpc>
                <a:spcPct val="100000"/>
              </a:lnSpc>
              <a:buNone/>
            </a:pPr>
            <a:r>
              <a:rPr b="0" lang="en-US" sz="2400" spc="-1" strike="noStrike">
                <a:solidFill>
                  <a:srgbClr val="ffffff"/>
                </a:solidFill>
                <a:latin typeface="Gill Sans MT"/>
              </a:rPr>
              <a:t>How Hospitals react to CoViD-19? </a:t>
            </a:r>
            <a:endParaRPr b="0" lang="en-US" sz="2400" spc="-1" strike="noStrike">
              <a:latin typeface="Arial"/>
            </a:endParaRPr>
          </a:p>
        </p:txBody>
      </p:sp>
      <p:sp>
        <p:nvSpPr>
          <p:cNvPr id="169" name="PlaceHolder 2"/>
          <p:cNvSpPr>
            <a:spLocks noGrp="1"/>
          </p:cNvSpPr>
          <p:nvPr>
            <p:ph type="sldNum" idx="18"/>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3F227787-C380-4315-B9ED-3596BC354E73}"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42">
                                  <p:stCondLst>
                                    <p:cond delay="0"/>
                                  </p:stCondLst>
                                  <p:childTnLst>
                                    <p:set>
                                      <p:cBhvr>
                                        <p:cTn id="21" dur="1" fill="hold">
                                          <p:stCondLst>
                                            <p:cond delay="0"/>
                                          </p:stCondLst>
                                        </p:cTn>
                                        <p:tgtEl>
                                          <p:spTgt spid="159"/>
                                        </p:tgtEl>
                                        <p:attrNameLst>
                                          <p:attrName>style.visibility</p:attrName>
                                        </p:attrNameLst>
                                      </p:cBhvr>
                                      <p:to>
                                        <p:strVal val="visible"/>
                                      </p:to>
                                    </p:set>
                                    <p:animEffect filter="fade" transition="in">
                                      <p:cBhvr additive="repl">
                                        <p:cTn id="22" dur="1000"/>
                                        <p:tgtEl>
                                          <p:spTgt spid="159"/>
                                        </p:tgtEl>
                                      </p:cBhvr>
                                    </p:animEffect>
                                    <p:anim calcmode="lin" valueType="num">
                                      <p:cBhvr additive="repl">
                                        <p:cTn id="23" dur="1000" fill="hold"/>
                                        <p:tgtEl>
                                          <p:spTgt spid="159"/>
                                        </p:tgtEl>
                                        <p:attrNameLst>
                                          <p:attrName>ppt_x</p:attrName>
                                        </p:attrNameLst>
                                      </p:cBhvr>
                                      <p:tavLst>
                                        <p:tav tm="0">
                                          <p:val>
                                            <p:strVal val="#ppt_x"/>
                                          </p:val>
                                        </p:tav>
                                        <p:tav tm="100000">
                                          <p:val>
                                            <p:strVal val="#ppt_x"/>
                                          </p:val>
                                        </p:tav>
                                      </p:tavLst>
                                    </p:anim>
                                    <p:anim calcmode="lin" valueType="num">
                                      <p:cBhvr additive="repl">
                                        <p:cTn id="24"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 presetSubtype="4">
                                  <p:stCondLst>
                                    <p:cond delay="0"/>
                                  </p:stCondLst>
                                  <p:childTnLst>
                                    <p:set>
                                      <p:cBhvr>
                                        <p:cTn id="28" dur="1" fill="hold">
                                          <p:stCondLst>
                                            <p:cond delay="0"/>
                                          </p:stCondLst>
                                        </p:cTn>
                                        <p:tgtEl>
                                          <p:spTgt spid="167"/>
                                        </p:tgtEl>
                                        <p:attrNameLst>
                                          <p:attrName>style.visibility</p:attrName>
                                        </p:attrNameLst>
                                      </p:cBhvr>
                                      <p:to>
                                        <p:strVal val="visible"/>
                                      </p:to>
                                    </p:set>
                                    <p:anim calcmode="lin" valueType="num">
                                      <p:cBhvr additive="repl">
                                        <p:cTn id="29" dur="500" fill="hold"/>
                                        <p:tgtEl>
                                          <p:spTgt spid="167"/>
                                        </p:tgtEl>
                                        <p:attrNameLst>
                                          <p:attrName>ppt_x</p:attrName>
                                        </p:attrNameLst>
                                      </p:cBhvr>
                                      <p:tavLst>
                                        <p:tav tm="0">
                                          <p:val>
                                            <p:strVal val="#ppt_x"/>
                                          </p:val>
                                        </p:tav>
                                        <p:tav tm="100000">
                                          <p:val>
                                            <p:strVal val="#ppt_x"/>
                                          </p:val>
                                        </p:tav>
                                      </p:tavLst>
                                    </p:anim>
                                    <p:anim calcmode="lin" valueType="num">
                                      <p:cBhvr additive="repl">
                                        <p:cTn id="30"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1" name="Picture 4" descr=""/>
          <p:cNvPicPr/>
          <p:nvPr/>
        </p:nvPicPr>
        <p:blipFill>
          <a:blip r:embed="rId1"/>
          <a:stretch/>
        </p:blipFill>
        <p:spPr>
          <a:xfrm>
            <a:off x="2560680" y="1649880"/>
            <a:ext cx="6733080" cy="3889800"/>
          </a:xfrm>
          <a:prstGeom prst="rect">
            <a:avLst/>
          </a:prstGeom>
          <a:ln w="0">
            <a:noFill/>
          </a:ln>
        </p:spPr>
      </p:pic>
      <p:sp>
        <p:nvSpPr>
          <p:cNvPr id="852" name="Oval 3"/>
          <p:cNvSpPr/>
          <p:nvPr/>
        </p:nvSpPr>
        <p:spPr>
          <a:xfrm>
            <a:off x="7288920" y="2628360"/>
            <a:ext cx="407880" cy="1133640"/>
          </a:xfrm>
          <a:prstGeom prst="ellipse">
            <a:avLst/>
          </a:prstGeom>
          <a:noFill/>
          <a:ln cap="rnd" w="762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853"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4" name="PlaceHolder 1"/>
          <p:cNvSpPr>
            <a:spLocks noGrp="1"/>
          </p:cNvSpPr>
          <p:nvPr>
            <p:ph type="sldNum" idx="72"/>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4F3F6195-A15B-4EB7-81ED-98C978843E19}"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89" dur="indefinite" restart="never" nodeType="tmRoot">
          <p:childTnLst>
            <p:seq>
              <p:cTn id="890" dur="indefinite" nodeType="mainSeq">
                <p:childTnLst>
                  <p:par>
                    <p:cTn id="891" fill="hold">
                      <p:stCondLst>
                        <p:cond delay="indefinite"/>
                      </p:stCondLst>
                      <p:childTnLst>
                        <p:par>
                          <p:cTn id="892" fill="hold">
                            <p:stCondLst>
                              <p:cond delay="0"/>
                            </p:stCondLst>
                            <p:childTnLst>
                              <p:par>
                                <p:cTn id="893" nodeType="clickEffect" fill="hold" presetClass="entr" presetID="2" presetSubtype="4">
                                  <p:stCondLst>
                                    <p:cond delay="0"/>
                                  </p:stCondLst>
                                  <p:childTnLst>
                                    <p:set>
                                      <p:cBhvr>
                                        <p:cTn id="894" dur="1" fill="hold">
                                          <p:stCondLst>
                                            <p:cond delay="0"/>
                                          </p:stCondLst>
                                        </p:cTn>
                                        <p:tgtEl>
                                          <p:spTgt spid="852"/>
                                        </p:tgtEl>
                                        <p:attrNameLst>
                                          <p:attrName>style.visibility</p:attrName>
                                        </p:attrNameLst>
                                      </p:cBhvr>
                                      <p:to>
                                        <p:strVal val="visible"/>
                                      </p:to>
                                    </p:set>
                                    <p:anim calcmode="lin" valueType="num">
                                      <p:cBhvr additive="repl">
                                        <p:cTn id="895" dur="500" fill="hold"/>
                                        <p:tgtEl>
                                          <p:spTgt spid="852"/>
                                        </p:tgtEl>
                                        <p:attrNameLst>
                                          <p:attrName>ppt_x</p:attrName>
                                        </p:attrNameLst>
                                      </p:cBhvr>
                                      <p:tavLst>
                                        <p:tav tm="0">
                                          <p:val>
                                            <p:strVal val="#ppt_x"/>
                                          </p:val>
                                        </p:tav>
                                        <p:tav tm="100000">
                                          <p:val>
                                            <p:strVal val="#ppt_x"/>
                                          </p:val>
                                        </p:tav>
                                      </p:tavLst>
                                    </p:anim>
                                    <p:anim calcmode="lin" valueType="num">
                                      <p:cBhvr additive="repl">
                                        <p:cTn id="896" dur="500" fill="hold"/>
                                        <p:tgtEl>
                                          <p:spTgt spid="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5" name="Picture 3" descr=""/>
          <p:cNvPicPr/>
          <p:nvPr/>
        </p:nvPicPr>
        <p:blipFill>
          <a:blip r:embed="rId1"/>
          <a:stretch/>
        </p:blipFill>
        <p:spPr>
          <a:xfrm>
            <a:off x="380880" y="2043000"/>
            <a:ext cx="11428920" cy="3665880"/>
          </a:xfrm>
          <a:prstGeom prst="rect">
            <a:avLst/>
          </a:prstGeom>
          <a:ln w="0">
            <a:noFill/>
          </a:ln>
        </p:spPr>
      </p:pic>
      <p:sp>
        <p:nvSpPr>
          <p:cNvPr id="856" name="PlaceHolder 1"/>
          <p:cNvSpPr/>
          <p:nvPr/>
        </p:nvSpPr>
        <p:spPr>
          <a:xfrm>
            <a:off x="1292760" y="745560"/>
            <a:ext cx="5089680" cy="47340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Experimental Results II </a:t>
            </a:r>
            <a:endParaRPr b="0" lang="en-US" sz="3200" spc="-1" strike="noStrike">
              <a:latin typeface="Arial"/>
            </a:endParaRPr>
          </a:p>
        </p:txBody>
      </p:sp>
      <p:sp>
        <p:nvSpPr>
          <p:cNvPr id="857" name="PlaceHolder 1"/>
          <p:cNvSpPr>
            <a:spLocks noGrp="1"/>
          </p:cNvSpPr>
          <p:nvPr>
            <p:ph type="sldNum" idx="73"/>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C4C306C4-B967-4B0D-A932-36CDE48345C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8" name="Picture 196" descr=""/>
          <p:cNvPicPr/>
          <p:nvPr/>
        </p:nvPicPr>
        <p:blipFill>
          <a:blip r:embed="rId1"/>
          <a:stretch/>
        </p:blipFill>
        <p:spPr>
          <a:xfrm>
            <a:off x="0" y="0"/>
            <a:ext cx="12188520" cy="6855840"/>
          </a:xfrm>
          <a:prstGeom prst="rect">
            <a:avLst/>
          </a:prstGeom>
          <a:ln w="0">
            <a:noFill/>
          </a:ln>
        </p:spPr>
      </p:pic>
      <p:sp>
        <p:nvSpPr>
          <p:cNvPr id="859"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0"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861"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862"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863" name="Arrow: Right 3"/>
          <p:cNvSpPr/>
          <p:nvPr/>
        </p:nvSpPr>
        <p:spPr>
          <a:xfrm rot="10800000">
            <a:off x="7606080" y="514440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864" name="PlaceHolder 3"/>
          <p:cNvSpPr>
            <a:spLocks noGrp="1"/>
          </p:cNvSpPr>
          <p:nvPr>
            <p:ph type="sldNum" idx="74"/>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15CB0801-57CB-4328-AEB2-53F0D3DE252C}"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97" dur="indefinite" restart="never" nodeType="tmRoot">
          <p:childTnLst>
            <p:seq>
              <p:cTn id="898" dur="indefinite" nodeType="mainSeq">
                <p:childTnLst>
                  <p:par>
                    <p:cTn id="899" fill="hold">
                      <p:stCondLst>
                        <p:cond delay="indefinite"/>
                      </p:stCondLst>
                      <p:childTnLst>
                        <p:par>
                          <p:cTn id="900" fill="hold">
                            <p:stCondLst>
                              <p:cond delay="0"/>
                            </p:stCondLst>
                            <p:childTnLst>
                              <p:par>
                                <p:cTn id="901" nodeType="clickEffect" fill="hold" presetClass="entr" presetID="10">
                                  <p:stCondLst>
                                    <p:cond delay="0"/>
                                  </p:stCondLst>
                                  <p:childTnLst>
                                    <p:set>
                                      <p:cBhvr>
                                        <p:cTn id="902" dur="1" fill="hold">
                                          <p:stCondLst>
                                            <p:cond delay="0"/>
                                          </p:stCondLst>
                                        </p:cTn>
                                        <p:tgtEl>
                                          <p:spTgt spid="863"/>
                                        </p:tgtEl>
                                        <p:attrNameLst>
                                          <p:attrName>style.visibility</p:attrName>
                                        </p:attrNameLst>
                                      </p:cBhvr>
                                      <p:to>
                                        <p:strVal val="visible"/>
                                      </p:to>
                                    </p:set>
                                    <p:animEffect filter="fade" transition="in">
                                      <p:cBhvr additive="repl">
                                        <p:cTn id="903" dur="500"/>
                                        <p:tgtEl>
                                          <p:spTgt spid="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4667400" y="656280"/>
            <a:ext cx="3105000" cy="46368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Conclusion</a:t>
            </a:r>
            <a:endParaRPr b="0" lang="en-US" sz="3200" spc="-1" strike="noStrike">
              <a:solidFill>
                <a:srgbClr val="ffffff"/>
              </a:solidFill>
              <a:latin typeface="Calibri"/>
            </a:endParaRPr>
          </a:p>
        </p:txBody>
      </p:sp>
      <p:sp>
        <p:nvSpPr>
          <p:cNvPr id="866" name="TextBox 4"/>
          <p:cNvSpPr/>
          <p:nvPr/>
        </p:nvSpPr>
        <p:spPr>
          <a:xfrm>
            <a:off x="837360" y="1518840"/>
            <a:ext cx="9978840" cy="4478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 </a:t>
            </a:r>
            <a:r>
              <a:rPr b="0" lang="en-US" sz="2400" spc="-1" strike="noStrike">
                <a:solidFill>
                  <a:srgbClr val="ffffff"/>
                </a:solidFill>
                <a:latin typeface="Gill Sans MT"/>
                <a:ea typeface="DejaVu Sans"/>
              </a:rPr>
              <a:t>Novel light-weight and scale invariant CNN architecture for COVID19 classification. </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Lightweight architecture achieved a superior performance 100%</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Spatial separable kernels is used to reduce parameter count.</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Atrous Spatial pooling is used to construct the scale space.</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Trainable Attention module is used to guide the network across the scale space.</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proposed works outperformed prior work.</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Gill Sans MT"/>
                <a:ea typeface="DejaVu Sans"/>
              </a:rPr>
              <a:t>proposed method II achieved a 99.03 for sensitivity.</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p:txBody>
      </p:sp>
      <p:sp>
        <p:nvSpPr>
          <p:cNvPr id="867" name="PlaceHolder 2"/>
          <p:cNvSpPr>
            <a:spLocks noGrp="1"/>
          </p:cNvSpPr>
          <p:nvPr>
            <p:ph type="sldNum" idx="75"/>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C3B3A6AA-637C-4F8C-8F5E-B7CF16F47B33}"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68" name="Table 5"/>
          <p:cNvGraphicFramePr/>
          <p:nvPr/>
        </p:nvGraphicFramePr>
        <p:xfrm>
          <a:off x="1036080" y="2316600"/>
          <a:ext cx="10131120" cy="2224800"/>
        </p:xfrm>
        <a:graphic>
          <a:graphicData uri="http://schemas.openxmlformats.org/drawingml/2006/table">
            <a:tbl>
              <a:tblPr/>
              <a:tblGrid>
                <a:gridCol w="2222280"/>
                <a:gridCol w="3700440"/>
                <a:gridCol w="4208400"/>
              </a:tblGrid>
              <a:tr h="370800">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1800" spc="-1" strike="noStrike">
                          <a:solidFill>
                            <a:srgbClr val="ffffff"/>
                          </a:solidFill>
                          <a:latin typeface="Calibri"/>
                        </a:rPr>
                        <a:t>Proposed Method I</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t">
                      <a:noAutofit/>
                    </a:bodyPr>
                    <a:p>
                      <a:pPr algn="ctr">
                        <a:lnSpc>
                          <a:spcPct val="100000"/>
                        </a:lnSpc>
                        <a:buNone/>
                      </a:pPr>
                      <a:r>
                        <a:rPr b="1" lang="en-US" sz="1800" spc="-1" strike="noStrike">
                          <a:solidFill>
                            <a:srgbClr val="ffffff"/>
                          </a:solidFill>
                          <a:latin typeface="Calibri"/>
                        </a:rPr>
                        <a:t>Proposed Method II</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370800">
                <a:tc>
                  <a:txBody>
                    <a:bodyPr anchor="t">
                      <a:noAutofit/>
                    </a:bodyPr>
                    <a:p>
                      <a:pPr algn="ctr">
                        <a:lnSpc>
                          <a:spcPct val="100000"/>
                        </a:lnSpc>
                        <a:buNone/>
                      </a:pPr>
                      <a:r>
                        <a:rPr b="0" lang="en-US" sz="1800" spc="-1" strike="noStrike">
                          <a:solidFill>
                            <a:srgbClr val="000000"/>
                          </a:solidFill>
                          <a:latin typeface="Calibri"/>
                        </a:rPr>
                        <a:t>Parameter Count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150K</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5M</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370800">
                <a:tc>
                  <a:txBody>
                    <a:bodyPr anchor="t">
                      <a:noAutofit/>
                    </a:bodyPr>
                    <a:p>
                      <a:pPr algn="ctr">
                        <a:lnSpc>
                          <a:spcPct val="100000"/>
                        </a:lnSpc>
                        <a:buNone/>
                      </a:pPr>
                      <a:r>
                        <a:rPr b="0" lang="en-US" sz="1800" spc="-1" strike="noStrike">
                          <a:solidFill>
                            <a:srgbClr val="000000"/>
                          </a:solidFill>
                          <a:latin typeface="Calibri"/>
                        </a:rPr>
                        <a:t>Scales Invariance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a:solidFill>
                            <a:srgbClr val="000000"/>
                          </a:solidFill>
                          <a:latin typeface="Calibri"/>
                        </a:rPr>
                        <a:t>No ( accuracy drops to 93%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u="sng">
                          <a:solidFill>
                            <a:srgbClr val="000000"/>
                          </a:solidFill>
                          <a:uFillTx/>
                          <a:latin typeface="Calibri"/>
                        </a:rPr>
                        <a:t>Yes (performance Not affected)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370800">
                <a:tc>
                  <a:txBody>
                    <a:bodyPr anchor="t">
                      <a:noAutofit/>
                    </a:bodyPr>
                    <a:p>
                      <a:pPr algn="ctr">
                        <a:lnSpc>
                          <a:spcPct val="100000"/>
                        </a:lnSpc>
                        <a:buNone/>
                      </a:pPr>
                      <a:r>
                        <a:rPr b="0" lang="en-US" sz="1800" spc="-1" strike="noStrike">
                          <a:solidFill>
                            <a:srgbClr val="000000"/>
                          </a:solidFill>
                          <a:latin typeface="Calibri"/>
                        </a:rPr>
                        <a:t>Training Time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Short ( 20 epoch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Long ( 200 epoch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370800">
                <a:tc>
                  <a:txBody>
                    <a:bodyPr anchor="t">
                      <a:noAutofit/>
                    </a:bodyPr>
                    <a:p>
                      <a:pPr algn="ctr">
                        <a:lnSpc>
                          <a:spcPct val="100000"/>
                        </a:lnSpc>
                        <a:buNone/>
                      </a:pPr>
                      <a:r>
                        <a:rPr b="0" lang="en-US" sz="1800" spc="-1" strike="noStrike">
                          <a:solidFill>
                            <a:srgbClr val="000000"/>
                          </a:solidFill>
                          <a:latin typeface="Calibri"/>
                        </a:rPr>
                        <a:t>Stable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a:solidFill>
                            <a:srgbClr val="000000"/>
                          </a:solidFill>
                          <a:latin typeface="Calibri"/>
                        </a:rPr>
                        <a:t>No ( affected by Acquisition</a:t>
                      </a:r>
                      <a:r>
                        <a:rPr b="0" lang="en-US" sz="1500" spc="-1" strike="noStrike">
                          <a:solidFill>
                            <a:srgbClr val="202124"/>
                          </a:solidFill>
                          <a:latin typeface="Calibri"/>
                        </a:rPr>
                        <a:t> </a:t>
                      </a:r>
                      <a:r>
                        <a:rPr b="0" lang="en-US" sz="1800" spc="-1" strike="noStrike">
                          <a:solidFill>
                            <a:srgbClr val="000000"/>
                          </a:solidFill>
                          <a:latin typeface="Calibri"/>
                        </a:rPr>
                        <a:t>Device )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t">
                      <a:noAutofit/>
                    </a:bodyPr>
                    <a:p>
                      <a:pPr algn="ctr">
                        <a:lnSpc>
                          <a:spcPct val="100000"/>
                        </a:lnSpc>
                        <a:buNone/>
                      </a:pPr>
                      <a:r>
                        <a:rPr b="0" lang="en-US" sz="1800" spc="-1" strike="noStrike" u="sng">
                          <a:solidFill>
                            <a:srgbClr val="000000"/>
                          </a:solidFill>
                          <a:uFillTx/>
                          <a:latin typeface="Calibri"/>
                        </a:rPr>
                        <a:t>Yes ( texture and scale augmentation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370800">
                <a:tc>
                  <a:txBody>
                    <a:bodyPr anchor="t">
                      <a:noAutofit/>
                    </a:bodyPr>
                    <a:p>
                      <a:pPr algn="ctr">
                        <a:lnSpc>
                          <a:spcPct val="100000"/>
                        </a:lnSpc>
                        <a:buNone/>
                      </a:pPr>
                      <a:r>
                        <a:rPr b="0" lang="en-US" sz="1800" spc="-1" strike="noStrike">
                          <a:solidFill>
                            <a:srgbClr val="000000"/>
                          </a:solidFill>
                          <a:latin typeface="Calibri"/>
                        </a:rPr>
                        <a:t>Fast Evaluation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u="sng">
                          <a:solidFill>
                            <a:srgbClr val="000000"/>
                          </a:solidFill>
                          <a:uFillTx/>
                          <a:latin typeface="Calibri"/>
                        </a:rPr>
                        <a:t>Yes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t">
                      <a:noAutofit/>
                    </a:bodyPr>
                    <a:p>
                      <a:pPr algn="ctr">
                        <a:lnSpc>
                          <a:spcPct val="100000"/>
                        </a:lnSpc>
                        <a:buNone/>
                      </a:pPr>
                      <a:r>
                        <a:rPr b="0" lang="en-US" sz="1800" spc="-1" strike="noStrike">
                          <a:solidFill>
                            <a:srgbClr val="000000"/>
                          </a:solidFill>
                          <a:latin typeface="Calibri"/>
                        </a:rPr>
                        <a:t>No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bl>
          </a:graphicData>
        </a:graphic>
      </p:graphicFrame>
      <p:sp>
        <p:nvSpPr>
          <p:cNvPr id="869" name="PlaceHolder 1"/>
          <p:cNvSpPr>
            <a:spLocks noGrp="1"/>
          </p:cNvSpPr>
          <p:nvPr>
            <p:ph type="sldNum" idx="76"/>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98840DA9-C220-463A-99EF-3659FDEA723A}" type="slidenum">
              <a:rPr b="0" lang="en-US" sz="2400" spc="-1" strike="noStrike">
                <a:solidFill>
                  <a:srgbClr val="ffffff"/>
                </a:solidFill>
                <a:latin typeface="Calibri"/>
              </a:rPr>
              <a:t>&lt;number&gt;</a:t>
            </a:fld>
            <a:endParaRPr b="0" lang="en-US" sz="2400" spc="-1" strike="noStrike">
              <a:latin typeface="Times New Roman"/>
            </a:endParaRPr>
          </a:p>
        </p:txBody>
      </p:sp>
      <p:sp>
        <p:nvSpPr>
          <p:cNvPr id="870" name="TextBox 5"/>
          <p:cNvSpPr/>
          <p:nvPr/>
        </p:nvSpPr>
        <p:spPr>
          <a:xfrm>
            <a:off x="996120" y="1237320"/>
            <a:ext cx="7270920" cy="3960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000" spc="-1" strike="noStrike">
                <a:solidFill>
                  <a:srgbClr val="ffffff"/>
                </a:solidFill>
                <a:latin typeface="Calibri"/>
                <a:ea typeface="Calibri"/>
              </a:rPr>
              <a:t>Comparison Between Two the two methods</a:t>
            </a:r>
            <a:endParaRPr b="0" lang="en-US" sz="2000" spc="-1" strike="noStrike">
              <a:latin typeface="Arial"/>
            </a:endParaRPr>
          </a:p>
        </p:txBody>
      </p:sp>
      <p:sp>
        <p:nvSpPr>
          <p:cNvPr id="871" name="PlaceHolder 1"/>
          <p:cNvSpPr/>
          <p:nvPr/>
        </p:nvSpPr>
        <p:spPr>
          <a:xfrm>
            <a:off x="4667400" y="656280"/>
            <a:ext cx="2863080" cy="46368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0" lang="en-US" sz="3200" spc="-1" strike="noStrike" cap="all">
                <a:solidFill>
                  <a:srgbClr val="ffffff"/>
                </a:solidFill>
                <a:latin typeface="Gill Sans MT"/>
              </a:rPr>
              <a:t>Conclusion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3" name="TextBox 3"/>
          <p:cNvSpPr/>
          <p:nvPr/>
        </p:nvSpPr>
        <p:spPr>
          <a:xfrm>
            <a:off x="1322640" y="1853640"/>
            <a:ext cx="1043172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[1] </a:t>
            </a:r>
            <a:r>
              <a:rPr b="0" lang="en-US" sz="1800" spc="-1" strike="noStrike">
                <a:solidFill>
                  <a:srgbClr val="ffffff"/>
                </a:solidFill>
                <a:latin typeface="Arial"/>
                <a:ea typeface="DejaVu Sans"/>
              </a:rPr>
              <a:t>Szeliski, Richard. </a:t>
            </a:r>
            <a:r>
              <a:rPr b="0" i="1" lang="en-US" sz="1800" spc="-1" strike="noStrike">
                <a:solidFill>
                  <a:srgbClr val="ffffff"/>
                </a:solidFill>
                <a:latin typeface="Arial"/>
                <a:ea typeface="DejaVu Sans"/>
              </a:rPr>
              <a:t>Computer vision: algorithms and applications</a:t>
            </a:r>
            <a:r>
              <a:rPr b="0" lang="en-US" sz="1800" spc="-1" strike="noStrike">
                <a:solidFill>
                  <a:srgbClr val="ffffff"/>
                </a:solidFill>
                <a:latin typeface="Arial"/>
                <a:ea typeface="DejaVu Sans"/>
              </a:rPr>
              <a:t>. Springer Science &amp; Business Media, 2010.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[2] Van Noord, Nanne, and Eric Postma. "Learning scale-variant and scale-invariant features for deep image classification." </a:t>
            </a:r>
            <a:r>
              <a:rPr b="0" i="1" lang="en-US" sz="1800" spc="-1" strike="noStrike">
                <a:solidFill>
                  <a:srgbClr val="ffffff"/>
                </a:solidFill>
                <a:latin typeface="Arial"/>
                <a:ea typeface="DejaVu Sans"/>
              </a:rPr>
              <a:t>Pattern Recognition</a:t>
            </a:r>
            <a:r>
              <a:rPr b="0" lang="en-US" sz="1800" spc="-1" strike="noStrike">
                <a:solidFill>
                  <a:srgbClr val="ffffff"/>
                </a:solidFill>
                <a:latin typeface="Arial"/>
                <a:ea typeface="DejaVu Sans"/>
              </a:rPr>
              <a:t> 61 (2017): 583-592.</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[3] Lowe, David G. "Distinctive image features from scale-invariant keypoints." </a:t>
            </a:r>
            <a:r>
              <a:rPr b="0" i="1" lang="en-US" sz="1800" spc="-1" strike="noStrike">
                <a:solidFill>
                  <a:srgbClr val="ffffff"/>
                </a:solidFill>
                <a:latin typeface="Arial"/>
                <a:ea typeface="DejaVu Sans"/>
              </a:rPr>
              <a:t>International journal of computer vision</a:t>
            </a:r>
            <a:r>
              <a:rPr b="0" lang="en-US" sz="1800" spc="-1" strike="noStrike">
                <a:solidFill>
                  <a:srgbClr val="ffffff"/>
                </a:solidFill>
                <a:latin typeface="Arial"/>
                <a:ea typeface="DejaVu Sans"/>
              </a:rPr>
              <a:t> 60.2 (2004): 91-110.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[4] Simonyan, Karen, and Andrew Zisserman. "Very deep convolutional networks for large-scale image recognition." </a:t>
            </a:r>
            <a:r>
              <a:rPr b="0" i="1" lang="en-US" sz="1800" spc="-1" strike="noStrike">
                <a:solidFill>
                  <a:srgbClr val="ffffff"/>
                </a:solidFill>
                <a:latin typeface="Arial"/>
                <a:ea typeface="DejaVu Sans"/>
              </a:rPr>
              <a:t> </a:t>
            </a:r>
            <a:r>
              <a:rPr b="0" lang="en-US" sz="1800" spc="-1" strike="noStrike">
                <a:solidFill>
                  <a:srgbClr val="ffffff"/>
                </a:solidFill>
                <a:latin typeface="Arial"/>
                <a:ea typeface="DejaVu Sans"/>
              </a:rPr>
              <a:t>(2014).</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[5] He, Kaiming, et al. "Spatial pyramid pooling in deep convolutional networks for visual recognition." </a:t>
            </a:r>
            <a:r>
              <a:rPr b="0" i="1" lang="en-US" sz="1800" spc="-1" strike="noStrike">
                <a:solidFill>
                  <a:srgbClr val="ffffff"/>
                </a:solidFill>
                <a:latin typeface="Arial"/>
                <a:ea typeface="DejaVu Sans"/>
              </a:rPr>
              <a:t>IEEE transactions on pattern analysis and machine intelligence</a:t>
            </a:r>
            <a:r>
              <a:rPr b="0" lang="en-US" sz="1800" spc="-1" strike="noStrike">
                <a:solidFill>
                  <a:srgbClr val="ffffff"/>
                </a:solidFill>
                <a:latin typeface="Arial"/>
                <a:ea typeface="DejaVu Sans"/>
              </a:rPr>
              <a:t> 37.9 (2015): 1904-1916.</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[6] Lin, Tsung-Yi, et al. "Feature pyramid networks for object detection." </a:t>
            </a:r>
            <a:r>
              <a:rPr b="0" i="1" lang="en-US" sz="1800" spc="-1" strike="noStrike">
                <a:solidFill>
                  <a:srgbClr val="ffffff"/>
                </a:solidFill>
                <a:latin typeface="Arial"/>
                <a:ea typeface="DejaVu Sans"/>
              </a:rPr>
              <a:t>Proceedings of the IEEE conference on computer vision and pattern recognition</a:t>
            </a:r>
            <a:r>
              <a:rPr b="0" lang="en-US" sz="1800" spc="-1" strike="noStrike">
                <a:solidFill>
                  <a:srgbClr val="ffffff"/>
                </a:solidFill>
                <a:latin typeface="Arial"/>
                <a:ea typeface="DejaVu Sans"/>
              </a:rPr>
              <a:t>. 2017.</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[7] Chen, Liang-Chieh, et al. "Deeplab: Semantic image segmentation with deep convolutional nets, atrous convolution, and fully connected crfs." </a:t>
            </a:r>
            <a:r>
              <a:rPr b="0" i="1" lang="en-US" sz="1800" spc="-1" strike="noStrike">
                <a:solidFill>
                  <a:srgbClr val="ffffff"/>
                </a:solidFill>
                <a:latin typeface="Arial"/>
                <a:ea typeface="DejaVu Sans"/>
              </a:rPr>
              <a:t>IEEE transactions on pattern analysis and machine intelligence</a:t>
            </a:r>
            <a:r>
              <a:rPr b="0" lang="en-US" sz="1800" spc="-1" strike="noStrike">
                <a:solidFill>
                  <a:srgbClr val="ffffff"/>
                </a:solidFill>
                <a:latin typeface="Arial"/>
                <a:ea typeface="DejaVu Sans"/>
              </a:rPr>
              <a:t> 40.4 (2017): 834-848.</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5" name="TextBox 4"/>
          <p:cNvSpPr/>
          <p:nvPr/>
        </p:nvSpPr>
        <p:spPr>
          <a:xfrm>
            <a:off x="1451520" y="1853640"/>
            <a:ext cx="960012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[8] </a:t>
            </a:r>
            <a:r>
              <a:rPr b="0" lang="en-US" sz="1800" spc="-1" strike="noStrike">
                <a:solidFill>
                  <a:srgbClr val="ffffff"/>
                </a:solidFill>
                <a:latin typeface="Arial"/>
                <a:ea typeface="DejaVu Sans"/>
              </a:rPr>
              <a:t>Qiao, Siyuan, Liang-Chieh Chen, and Alan Yuille. "Detectors: Detecting objects with recursive feature pyramid and switchable atrous convolution." </a:t>
            </a:r>
            <a:r>
              <a:rPr b="0" i="1" lang="en-US" sz="1800" spc="-1" strike="noStrike">
                <a:solidFill>
                  <a:srgbClr val="ffffff"/>
                </a:solidFill>
                <a:latin typeface="Arial"/>
                <a:ea typeface="DejaVu Sans"/>
              </a:rPr>
              <a:t>Proceedings of the IEEE/CVF Conference on Computer Vision and Pattern Recognition</a:t>
            </a:r>
            <a:r>
              <a:rPr b="0" lang="en-US" sz="1800" spc="-1" strike="noStrike">
                <a:solidFill>
                  <a:srgbClr val="ffffff"/>
                </a:solidFill>
                <a:latin typeface="Arial"/>
                <a:ea typeface="DejaVu Sans"/>
              </a:rPr>
              <a:t>. 2021.</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[9] Ioffe, Sergey, and Christian Szegedy. "Batch normalization: Accelerating deep network training by reducing internal covariate shift." </a:t>
            </a:r>
            <a:r>
              <a:rPr b="0" i="1" lang="en-US" sz="1800" spc="-1" strike="noStrike">
                <a:solidFill>
                  <a:srgbClr val="ffffff"/>
                </a:solidFill>
                <a:latin typeface="Arial"/>
                <a:ea typeface="DejaVu Sans"/>
              </a:rPr>
              <a:t>International conference on machine learning</a:t>
            </a:r>
            <a:r>
              <a:rPr b="0" lang="en-US" sz="1800" spc="-1" strike="noStrike">
                <a:solidFill>
                  <a:srgbClr val="ffffff"/>
                </a:solidFill>
                <a:latin typeface="Arial"/>
                <a:ea typeface="DejaVu Sans"/>
              </a:rPr>
              <a:t>. PMLR, 2015.</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[10] Krizhevsky, Alex, Ilya Sutskever, and Geoffrey E. Hinton. "Imagenet classification with deep convolutional neural networks."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25 (2012).</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[11] Zhang, Yulun, et al. "Residual dense network for image super-resolution." </a:t>
            </a:r>
            <a:r>
              <a:rPr b="0" i="1" lang="en-US" sz="1800" spc="-1" strike="noStrike">
                <a:solidFill>
                  <a:srgbClr val="ffffff"/>
                </a:solidFill>
                <a:latin typeface="Arial"/>
                <a:ea typeface="DejaVu Sans"/>
              </a:rPr>
              <a:t>Proceedings of the IEEE conference on computer vision and pattern recognition</a:t>
            </a:r>
            <a:r>
              <a:rPr b="0" lang="en-US" sz="1800" spc="-1" strike="noStrike">
                <a:solidFill>
                  <a:srgbClr val="ffffff"/>
                </a:solidFill>
                <a:latin typeface="Arial"/>
                <a:ea typeface="DejaVu Sans"/>
              </a:rPr>
              <a:t>. 2018.</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[12] Srivastava, Nitish, et al. "Dropout: a simple way to prevent neural networks from overfitting." </a:t>
            </a:r>
            <a:r>
              <a:rPr b="0" i="1" lang="en-US" sz="1800" spc="-1" strike="noStrike">
                <a:solidFill>
                  <a:srgbClr val="ffffff"/>
                </a:solidFill>
                <a:latin typeface="Arial"/>
                <a:ea typeface="DejaVu Sans"/>
              </a:rPr>
              <a:t>The journal of machine learning research</a:t>
            </a:r>
            <a:r>
              <a:rPr b="0" lang="en-US" sz="1800" spc="-1" strike="noStrike">
                <a:solidFill>
                  <a:srgbClr val="ffffff"/>
                </a:solidFill>
                <a:latin typeface="Arial"/>
                <a:ea typeface="DejaVu Sans"/>
              </a:rPr>
              <a:t> 15.1 (2014): 1929-1958.</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[13] Degerli, Aysen, et al. "Reliable COVID-19 Detection Using Chest X-ray Images." </a:t>
            </a:r>
            <a:r>
              <a:rPr b="0" i="1" lang="en-US" sz="1800" spc="-1" strike="noStrike">
                <a:solidFill>
                  <a:srgbClr val="ffffff"/>
                </a:solidFill>
                <a:latin typeface="Arial"/>
                <a:ea typeface="DejaVu Sans"/>
              </a:rPr>
              <a:t>2021 IEEE International Conference on Image Processing (ICIP)</a:t>
            </a:r>
            <a:r>
              <a:rPr b="0" lang="en-US" sz="1800" spc="-1" strike="noStrike">
                <a:solidFill>
                  <a:srgbClr val="ffffff"/>
                </a:solidFill>
                <a:latin typeface="Arial"/>
                <a:ea typeface="DejaVu Sans"/>
              </a:rPr>
              <a:t>. IEEE, 2021.</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1451520" y="804600"/>
            <a:ext cx="9602280" cy="1048320"/>
          </a:xfrm>
          <a:prstGeom prst="rect">
            <a:avLst/>
          </a:prstGeom>
          <a:noFill/>
          <a:ln w="0">
            <a:noFill/>
          </a:ln>
        </p:spPr>
        <p:txBody>
          <a:bodyPr lIns="90000" rIns="90000" tIns="45000" bIns="45000" anchor="t">
            <a:noAutofit/>
          </a:bodyPr>
          <a:p>
            <a:pPr>
              <a:lnSpc>
                <a:spcPct val="90000"/>
              </a:lnSpc>
              <a:buNone/>
            </a:pPr>
            <a:r>
              <a:rPr b="0" lang="en-US" sz="3200" spc="-1" strike="noStrike" cap="all">
                <a:solidFill>
                  <a:srgbClr val="ffffff"/>
                </a:solidFill>
                <a:latin typeface="Gill Sans MT"/>
              </a:rPr>
              <a:t>References</a:t>
            </a:r>
            <a:endParaRPr b="0" lang="en-US" sz="3200" spc="-1" strike="noStrike">
              <a:solidFill>
                <a:srgbClr val="ffffff"/>
              </a:solidFill>
              <a:latin typeface="Calibri"/>
            </a:endParaRPr>
          </a:p>
        </p:txBody>
      </p:sp>
      <p:sp>
        <p:nvSpPr>
          <p:cNvPr id="877" name="TextBox 4"/>
          <p:cNvSpPr/>
          <p:nvPr/>
        </p:nvSpPr>
        <p:spPr>
          <a:xfrm>
            <a:off x="1451520" y="1853640"/>
            <a:ext cx="981900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Gill Sans MT"/>
                <a:ea typeface="DejaVu Sans"/>
              </a:rPr>
              <a:t>[14] M. Ahishali et al., "Advance Warning Methodologies for COVID-19 Using Chest X-Ray Images," in IEEE Access, vol. 9, pp. 41052-41065, 2021</a:t>
            </a:r>
            <a:endParaRPr b="0" lang="en-US" sz="1800" spc="-1" strike="noStrike">
              <a:latin typeface="Arial"/>
            </a:endParaRPr>
          </a:p>
          <a:p>
            <a:pPr>
              <a:lnSpc>
                <a:spcPct val="100000"/>
              </a:lnSpc>
              <a:buNone/>
            </a:pPr>
            <a:r>
              <a:rPr b="0" lang="en-US" sz="1800" spc="-1" strike="noStrike">
                <a:solidFill>
                  <a:srgbClr val="ffffff"/>
                </a:solidFill>
                <a:latin typeface="Gill Sans MT"/>
                <a:ea typeface="DejaVu Sans"/>
              </a:rPr>
              <a:t>[15]</a:t>
            </a:r>
            <a:r>
              <a:rPr b="0" lang="en-US" sz="1800" spc="-1" strike="noStrike">
                <a:solidFill>
                  <a:srgbClr val="ffffff"/>
                </a:solidFill>
                <a:latin typeface="Arial"/>
                <a:ea typeface="DejaVu Sans"/>
              </a:rPr>
              <a:t> Yamac, Mehmet, et al. "Convolutional sparse support estimator-based COVID-19 recognition from X-ray images." </a:t>
            </a:r>
            <a:r>
              <a:rPr b="0" i="1" lang="en-US" sz="1800" spc="-1" strike="noStrike">
                <a:solidFill>
                  <a:srgbClr val="ffffff"/>
                </a:solidFill>
                <a:latin typeface="Arial"/>
                <a:ea typeface="DejaVu Sans"/>
              </a:rPr>
              <a:t>IEEE Transactions on Neural Networks and Learning Systems</a:t>
            </a:r>
            <a:r>
              <a:rPr b="0" lang="en-US" sz="1800" spc="-1" strike="noStrike">
                <a:solidFill>
                  <a:srgbClr val="ffffff"/>
                </a:solidFill>
                <a:latin typeface="Arial"/>
                <a:ea typeface="DejaVu Sans"/>
              </a:rPr>
              <a:t> 32.5 (2021): 1810-1820.</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[16] Chorowski, J. K., Bahdanau, D., Serdyuk, D., Cho, K., &amp; Bengio, Y. (2015). Attention-based models for speech recognition.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a:t>
            </a:r>
            <a:r>
              <a:rPr b="0" i="1" lang="en-US" sz="1800" spc="-1" strike="noStrike">
                <a:solidFill>
                  <a:srgbClr val="ffffff"/>
                </a:solidFill>
                <a:latin typeface="Arial"/>
                <a:ea typeface="DejaVu Sans"/>
              </a:rPr>
              <a:t>28</a:t>
            </a:r>
            <a:r>
              <a:rPr b="0" lang="en-US" sz="1800" spc="-1" strike="noStrike">
                <a:solidFill>
                  <a:srgbClr val="ffffff"/>
                </a:solidFill>
                <a:latin typeface="Arial"/>
                <a:ea typeface="DejaVu Sans"/>
              </a:rPr>
              <a:t>.</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[17] Vaswani, A., Shazeer, N., Parmar, N., Uszkoreit, J., Jones, L., Gomez, A. N., ... &amp; Polosukhin, I. (2017). Attention is all you need. </a:t>
            </a:r>
            <a:r>
              <a:rPr b="0" i="1" lang="en-US" sz="1800" spc="-1" strike="noStrike">
                <a:solidFill>
                  <a:srgbClr val="ffffff"/>
                </a:solidFill>
                <a:latin typeface="Arial"/>
                <a:ea typeface="DejaVu Sans"/>
              </a:rPr>
              <a:t>Advances in neural information processing systems</a:t>
            </a:r>
            <a:r>
              <a:rPr b="0" lang="en-US" sz="1800" spc="-1" strike="noStrike">
                <a:solidFill>
                  <a:srgbClr val="ffffff"/>
                </a:solidFill>
                <a:latin typeface="Arial"/>
                <a:ea typeface="DejaVu Sans"/>
              </a:rPr>
              <a:t>, </a:t>
            </a:r>
            <a:r>
              <a:rPr b="0" i="1" lang="en-US" sz="1800" spc="-1" strike="noStrike">
                <a:solidFill>
                  <a:srgbClr val="ffffff"/>
                </a:solidFill>
                <a:latin typeface="Arial"/>
                <a:ea typeface="DejaVu Sans"/>
              </a:rPr>
              <a:t>30</a:t>
            </a:r>
            <a:r>
              <a:rPr b="0" lang="en-US" sz="1800" spc="-1" strike="noStrike">
                <a:solidFill>
                  <a:srgbClr val="ffffff"/>
                </a:solidFill>
                <a:latin typeface="Arial"/>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TextBox 2"/>
          <p:cNvSpPr/>
          <p:nvPr/>
        </p:nvSpPr>
        <p:spPr>
          <a:xfrm>
            <a:off x="3645360" y="2762280"/>
            <a:ext cx="4916520" cy="13100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8000" spc="-1" strike="noStrike">
                <a:solidFill>
                  <a:srgbClr val="ffffff"/>
                </a:solidFill>
                <a:latin typeface="Calibri"/>
              </a:rPr>
              <a:t>Thank You.</a:t>
            </a:r>
            <a:endParaRPr b="0" lang="en-US" sz="8000" spc="-1" strike="noStrike">
              <a:latin typeface="Arial"/>
            </a:endParaRPr>
          </a:p>
        </p:txBody>
      </p:sp>
      <p:sp>
        <p:nvSpPr>
          <p:cNvPr id="2" name="PlaceHolder 1"/>
          <p:cNvSpPr>
            <a:spLocks noGrp="1"/>
          </p:cNvSpPr>
          <p:nvPr>
            <p:ph type="sldNum" idx="6"/>
          </p:nvPr>
        </p:nvSpPr>
        <p:spPr/>
        <p:txBody>
          <a:bodyPr/>
          <a:p>
            <a:fld id="{54E983D6-7D86-46A3-A2B6-8C7CC849C6A6}" type="slidenum">
              <a:t>68</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0" name="Picture 11" descr="A picture containing text, x-ray film&#10;&#10;Description automatically generated"/>
          <p:cNvPicPr/>
          <p:nvPr/>
        </p:nvPicPr>
        <p:blipFill>
          <a:blip r:embed="rId2"/>
          <a:stretch/>
        </p:blipFill>
        <p:spPr>
          <a:xfrm>
            <a:off x="2307600" y="2160360"/>
            <a:ext cx="7576200" cy="3222720"/>
          </a:xfrm>
          <a:prstGeom prst="rect">
            <a:avLst/>
          </a:prstGeom>
          <a:ln w="0">
            <a:noFill/>
          </a:ln>
        </p:spPr>
      </p:pic>
      <p:pic>
        <p:nvPicPr>
          <p:cNvPr id="171" name="Picture 309" descr=""/>
          <p:cNvPicPr/>
          <p:nvPr/>
        </p:nvPicPr>
        <p:blipFill>
          <a:blip r:embed="rId3"/>
          <a:stretch/>
        </p:blipFill>
        <p:spPr>
          <a:xfrm>
            <a:off x="0" y="0"/>
            <a:ext cx="12188520" cy="6855840"/>
          </a:xfrm>
          <a:prstGeom prst="rect">
            <a:avLst/>
          </a:prstGeom>
          <a:ln w="0">
            <a:noFill/>
          </a:ln>
        </p:spPr>
      </p:pic>
      <p:sp>
        <p:nvSpPr>
          <p:cNvPr id="172" name="PlaceHolder 1"/>
          <p:cNvSpPr/>
          <p:nvPr/>
        </p:nvSpPr>
        <p:spPr>
          <a:xfrm>
            <a:off x="4232880" y="522000"/>
            <a:ext cx="3735000" cy="60264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Introduction</a:t>
            </a:r>
            <a:endParaRPr b="0" lang="en-US" sz="3200" spc="-1" strike="noStrike">
              <a:latin typeface="Arial"/>
            </a:endParaRPr>
          </a:p>
        </p:txBody>
      </p:sp>
      <p:sp>
        <p:nvSpPr>
          <p:cNvPr id="173" name="TextBox 3"/>
          <p:cNvSpPr/>
          <p:nvPr/>
        </p:nvSpPr>
        <p:spPr>
          <a:xfrm>
            <a:off x="956520" y="1228680"/>
            <a:ext cx="176328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2800" spc="-1" strike="noStrike">
                <a:solidFill>
                  <a:srgbClr val="ffffff"/>
                </a:solidFill>
                <a:latin typeface="Calibri"/>
              </a:rPr>
              <a:t>CXR vs CT</a:t>
            </a:r>
            <a:endParaRPr b="0" lang="en-US" sz="2800" spc="-1" strike="noStrike">
              <a:latin typeface="Arial"/>
            </a:endParaRPr>
          </a:p>
        </p:txBody>
      </p:sp>
      <p:graphicFrame>
        <p:nvGraphicFramePr>
          <p:cNvPr id="174" name="Table 9"/>
          <p:cNvGraphicFramePr/>
          <p:nvPr/>
        </p:nvGraphicFramePr>
        <p:xfrm>
          <a:off x="1088640" y="1937520"/>
          <a:ext cx="9856080" cy="3936600"/>
        </p:xfrm>
        <a:graphic>
          <a:graphicData uri="http://schemas.openxmlformats.org/drawingml/2006/table">
            <a:tbl>
              <a:tblPr/>
              <a:tblGrid>
                <a:gridCol w="4993560"/>
                <a:gridCol w="4862520"/>
              </a:tblGrid>
              <a:tr h="426600">
                <a:tc>
                  <a:txBody>
                    <a:bodyPr anchor="b">
                      <a:noAutofit/>
                    </a:bodyPr>
                    <a:p>
                      <a:pPr algn="ctr">
                        <a:lnSpc>
                          <a:spcPct val="100000"/>
                        </a:lnSpc>
                        <a:buNone/>
                      </a:pPr>
                      <a:r>
                        <a:rPr b="1" lang="en-US" sz="1800" spc="-1" strike="noStrike">
                          <a:solidFill>
                            <a:srgbClr val="ffffff"/>
                          </a:solidFill>
                          <a:latin typeface="Calibri"/>
                        </a:rPr>
                        <a:t>Chest X-ray</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c>
                  <a:txBody>
                    <a:bodyPr anchor="b">
                      <a:noAutofit/>
                    </a:bodyPr>
                    <a:p>
                      <a:pPr algn="ctr">
                        <a:lnSpc>
                          <a:spcPct val="100000"/>
                        </a:lnSpc>
                        <a:buNone/>
                      </a:pPr>
                      <a:r>
                        <a:rPr b="1" lang="en-US" sz="1800" spc="-1" strike="noStrike">
                          <a:solidFill>
                            <a:srgbClr val="ffffff"/>
                          </a:solidFill>
                          <a:latin typeface="Calibri"/>
                        </a:rPr>
                        <a:t>CT scan</a:t>
                      </a:r>
                      <a:endParaRPr b="0" lang="en-US" sz="1800" spc="-1" strike="noStrike">
                        <a:latin typeface="Arial"/>
                      </a:endParaRPr>
                    </a:p>
                  </a:txBody>
                  <a:tcPr anchor="b" marL="91440" marR="91440">
                    <a:lnL w="12240">
                      <a:solidFill>
                        <a:srgbClr val="ffffff"/>
                      </a:solidFill>
                    </a:lnL>
                    <a:lnR w="12240">
                      <a:solidFill>
                        <a:srgbClr val="ffffff"/>
                      </a:solidFill>
                    </a:lnR>
                    <a:lnT w="12240">
                      <a:solidFill>
                        <a:srgbClr val="ffffff"/>
                      </a:solidFill>
                    </a:lnT>
                    <a:lnB w="38160">
                      <a:solidFill>
                        <a:srgbClr val="ffffff"/>
                      </a:solidFill>
                    </a:lnB>
                    <a:solidFill>
                      <a:srgbClr val="ac3ec1"/>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Quick and easy to acquire from the imaging device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More time-consuming and complex</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Uses a small amount of radiation</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Involves higher levels of radiation exposure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743040">
                <a:tc>
                  <a:txBody>
                    <a:bodyPr anchor="ctr">
                      <a:noAutofit/>
                    </a:bodyPr>
                    <a:p>
                      <a:pPr algn="ctr">
                        <a:lnSpc>
                          <a:spcPct val="100000"/>
                        </a:lnSpc>
                        <a:buNone/>
                      </a:pPr>
                      <a:r>
                        <a:rPr b="0" lang="en-US" sz="1800" spc="-1" strike="noStrike">
                          <a:solidFill>
                            <a:srgbClr val="000000"/>
                          </a:solidFill>
                          <a:latin typeface="Calibri"/>
                        </a:rPr>
                        <a:t>Less sensitive than CT scans in detecting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u="sng">
                          <a:solidFill>
                            <a:srgbClr val="000000"/>
                          </a:solidFill>
                          <a:uFillTx/>
                          <a:latin typeface="Calibri"/>
                        </a:rPr>
                        <a:t>More sensitive than chest X-rays in detecting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1059480">
                <a:tc>
                  <a:txBody>
                    <a:bodyPr anchor="ctr">
                      <a:noAutofit/>
                    </a:bodyPr>
                    <a:p>
                      <a:pPr algn="ctr">
                        <a:lnSpc>
                          <a:spcPct val="100000"/>
                        </a:lnSpc>
                        <a:buNone/>
                      </a:pPr>
                      <a:r>
                        <a:rPr b="0" lang="en-US" sz="1800" spc="-1" strike="noStrike" u="sng">
                          <a:solidFill>
                            <a:srgbClr val="000000"/>
                          </a:solidFill>
                          <a:uFillTx/>
                          <a:latin typeface="Calibri"/>
                        </a:rPr>
                        <a:t>Good for initial screening and detecting a wide range of abnormalities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a:solidFill>
                            <a:srgbClr val="000000"/>
                          </a:solidFill>
                          <a:latin typeface="Calibri"/>
                        </a:rPr>
                        <a:t>Better for detecting smaller abnormalities and providing detailed information about their size, shape, and location</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r h="426600">
                <a:tc>
                  <a:txBody>
                    <a:bodyPr anchor="ctr">
                      <a:noAutofit/>
                    </a:bodyPr>
                    <a:p>
                      <a:pPr algn="ctr">
                        <a:lnSpc>
                          <a:spcPct val="100000"/>
                        </a:lnSpc>
                        <a:buNone/>
                      </a:pPr>
                      <a:r>
                        <a:rPr b="0" lang="en-US" sz="1800" spc="-1" strike="noStrike" u="sng">
                          <a:solidFill>
                            <a:srgbClr val="000000"/>
                          </a:solidFill>
                          <a:uFillTx/>
                          <a:latin typeface="Calibri"/>
                        </a:rPr>
                        <a:t>Less expensive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c>
                  <a:txBody>
                    <a:bodyPr anchor="ctr">
                      <a:noAutofit/>
                    </a:bodyPr>
                    <a:p>
                      <a:pPr algn="ctr">
                        <a:lnSpc>
                          <a:spcPct val="100000"/>
                        </a:lnSpc>
                        <a:buNone/>
                      </a:pPr>
                      <a:r>
                        <a:rPr b="0" lang="en-US" sz="1800" spc="-1" strike="noStrike">
                          <a:solidFill>
                            <a:srgbClr val="000000"/>
                          </a:solidFill>
                          <a:latin typeface="Calibri"/>
                        </a:rPr>
                        <a:t>More expensive</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2cee8"/>
                    </a:solidFill>
                  </a:tcPr>
                </a:tc>
              </a:tr>
              <a:tr h="427680">
                <a:tc>
                  <a:txBody>
                    <a:bodyPr anchor="ctr">
                      <a:noAutofit/>
                    </a:bodyPr>
                    <a:p>
                      <a:pPr algn="ctr">
                        <a:lnSpc>
                          <a:spcPct val="100000"/>
                        </a:lnSpc>
                        <a:buNone/>
                      </a:pPr>
                      <a:r>
                        <a:rPr b="0" lang="en-US" sz="1800" spc="-1" strike="noStrike">
                          <a:solidFill>
                            <a:srgbClr val="000000"/>
                          </a:solidFill>
                          <a:latin typeface="Calibri"/>
                        </a:rPr>
                        <a:t>May miss small lesions or nodules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c>
                  <a:txBody>
                    <a:bodyPr anchor="ctr">
                      <a:noAutofit/>
                    </a:bodyPr>
                    <a:p>
                      <a:pPr algn="ctr">
                        <a:lnSpc>
                          <a:spcPct val="100000"/>
                        </a:lnSpc>
                        <a:buNone/>
                      </a:pPr>
                      <a:r>
                        <a:rPr b="0" lang="en-US" sz="1800" spc="-1" strike="noStrike" u="sng">
                          <a:solidFill>
                            <a:srgbClr val="000000"/>
                          </a:solidFill>
                          <a:uFillTx/>
                          <a:latin typeface="Calibri"/>
                        </a:rPr>
                        <a:t>More likely to detect small lesions or nodules</a:t>
                      </a:r>
                      <a:endParaRPr b="0" lang="en-US" sz="1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8f4"/>
                    </a:solidFill>
                  </a:tcPr>
                </a:tc>
              </a:tr>
            </a:tbl>
          </a:graphicData>
        </a:graphic>
      </p:graphicFrame>
      <p:sp>
        <p:nvSpPr>
          <p:cNvPr id="175" name="PlaceHolder 1"/>
          <p:cNvSpPr>
            <a:spLocks noGrp="1"/>
          </p:cNvSpPr>
          <p:nvPr>
            <p:ph type="sldNum" idx="19"/>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046F6A44-9067-45F4-A3ED-C1D858699A95}"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2" presetSubtype="4">
                                  <p:stCondLst>
                                    <p:cond delay="0"/>
                                  </p:stCondLst>
                                  <p:childTnLst>
                                    <p:set>
                                      <p:cBhvr>
                                        <p:cTn id="36" dur="1" fill="hold">
                                          <p:stCondLst>
                                            <p:cond delay="0"/>
                                          </p:stCondLst>
                                        </p:cTn>
                                        <p:tgtEl>
                                          <p:spTgt spid="174"/>
                                        </p:tgtEl>
                                        <p:attrNameLst>
                                          <p:attrName>style.visibility</p:attrName>
                                        </p:attrNameLst>
                                      </p:cBhvr>
                                      <p:to>
                                        <p:strVal val="visible"/>
                                      </p:to>
                                    </p:set>
                                    <p:anim calcmode="lin" valueType="num">
                                      <p:cBhvr additive="repl">
                                        <p:cTn id="37" dur="500" fill="hold"/>
                                        <p:tgtEl>
                                          <p:spTgt spid="174"/>
                                        </p:tgtEl>
                                        <p:attrNameLst>
                                          <p:attrName>ppt_x</p:attrName>
                                        </p:attrNameLst>
                                      </p:cBhvr>
                                      <p:tavLst>
                                        <p:tav tm="0">
                                          <p:val>
                                            <p:strVal val="#ppt_x"/>
                                          </p:val>
                                        </p:tav>
                                        <p:tav tm="100000">
                                          <p:val>
                                            <p:strVal val="#ppt_x"/>
                                          </p:val>
                                        </p:tav>
                                      </p:tavLst>
                                    </p:anim>
                                    <p:anim calcmode="lin" valueType="num">
                                      <p:cBhvr additive="repl">
                                        <p:cTn id="38"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6" name="Picture 196" descr=""/>
          <p:cNvPicPr/>
          <p:nvPr/>
        </p:nvPicPr>
        <p:blipFill>
          <a:blip r:embed="rId1"/>
          <a:stretch/>
        </p:blipFill>
        <p:spPr>
          <a:xfrm>
            <a:off x="0" y="0"/>
            <a:ext cx="12188520" cy="6855840"/>
          </a:xfrm>
          <a:prstGeom prst="rect">
            <a:avLst/>
          </a:prstGeom>
          <a:ln w="0">
            <a:noFill/>
          </a:ln>
        </p:spPr>
      </p:pic>
      <p:sp>
        <p:nvSpPr>
          <p:cNvPr id="177" name="Rectangle 19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Freeform: Shape 200"/>
          <p:cNvSpPr/>
          <p:nvPr/>
        </p:nvSpPr>
        <p:spPr>
          <a:xfrm flipH="1">
            <a:off x="0" y="0"/>
            <a:ext cx="4125600" cy="6857640"/>
          </a:xfrm>
          <a:custGeom>
            <a:avLst/>
            <a:gdLst/>
            <a:ah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0">
            <a:blip r:embed="rId2"/>
            <a:srcRect/>
            <a:tile/>
          </a:blipFill>
          <a:ln>
            <a:noFill/>
          </a:ln>
        </p:spPr>
        <p:style>
          <a:lnRef idx="2">
            <a:schemeClr val="accent1">
              <a:shade val="50000"/>
            </a:schemeClr>
          </a:lnRef>
          <a:fillRef idx="1003">
            <a:schemeClr val="dk2"/>
          </a:fillRef>
          <a:effectRef idx="0">
            <a:schemeClr val="accent1"/>
          </a:effectRef>
          <a:fontRef idx="minor"/>
        </p:style>
      </p:sp>
      <p:sp>
        <p:nvSpPr>
          <p:cNvPr id="179" name="PlaceHolder 1"/>
          <p:cNvSpPr>
            <a:spLocks noGrp="1"/>
          </p:cNvSpPr>
          <p:nvPr>
            <p:ph type="title"/>
          </p:nvPr>
        </p:nvSpPr>
        <p:spPr>
          <a:xfrm>
            <a:off x="685800" y="643320"/>
            <a:ext cx="2590560" cy="4995000"/>
          </a:xfrm>
          <a:prstGeom prst="rect">
            <a:avLst/>
          </a:prstGeom>
          <a:noFill/>
          <a:ln w="0">
            <a:noFill/>
          </a:ln>
        </p:spPr>
        <p:txBody>
          <a:bodyPr anchor="ctr">
            <a:normAutofit/>
          </a:bodyPr>
          <a:p>
            <a:pPr>
              <a:lnSpc>
                <a:spcPct val="100000"/>
              </a:lnSpc>
              <a:buNone/>
            </a:pPr>
            <a:r>
              <a:rPr b="0" lang="en-US" sz="3600" spc="-1" strike="noStrike" cap="all">
                <a:solidFill>
                  <a:srgbClr val="ffffff"/>
                </a:solidFill>
                <a:latin typeface="Calibri Light"/>
              </a:rPr>
              <a:t>Table of The Content</a:t>
            </a:r>
            <a:endParaRPr b="0" lang="en-US" sz="3600" spc="-1" strike="noStrike">
              <a:solidFill>
                <a:srgbClr val="ffffff"/>
              </a:solidFill>
              <a:latin typeface="Calibri"/>
            </a:endParaRPr>
          </a:p>
        </p:txBody>
      </p:sp>
      <p:sp>
        <p:nvSpPr>
          <p:cNvPr id="180" name="PlaceHolder 2"/>
          <p:cNvSpPr>
            <a:spLocks noGrp="1"/>
          </p:cNvSpPr>
          <p:nvPr>
            <p:ph/>
          </p:nvPr>
        </p:nvSpPr>
        <p:spPr>
          <a:xfrm>
            <a:off x="5513040" y="1065240"/>
            <a:ext cx="5136120" cy="4656600"/>
          </a:xfrm>
          <a:prstGeom prst="rect">
            <a:avLst/>
          </a:prstGeom>
          <a:noFill/>
          <a:ln w="0">
            <a:noFill/>
          </a:ln>
        </p:spPr>
        <p:txBody>
          <a:bodyPr lIns="90000" rIns="90000" tIns="45000" bIns="45000" anchor="t">
            <a:noAutofit/>
          </a:bodyPr>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Introduction</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Problem Statement</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Related Work </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Proposed Work II</a:t>
            </a:r>
            <a:endParaRPr b="0" lang="en-US" sz="2650" spc="-1" strike="noStrike">
              <a:solidFill>
                <a:srgbClr val="ffffff"/>
              </a:solidFill>
              <a:latin typeface="Calibri"/>
            </a:endParaRPr>
          </a:p>
          <a:p>
            <a:pPr marL="306000" indent="-306000">
              <a:lnSpc>
                <a:spcPct val="120000"/>
              </a:lnSpc>
              <a:spcBef>
                <a:spcPts val="1341"/>
              </a:spcBef>
              <a:spcAft>
                <a:spcPts val="1341"/>
              </a:spcAft>
              <a:buClr>
                <a:srgbClr val="4472c4"/>
              </a:buClr>
              <a:buFont typeface="Arial"/>
              <a:buChar char="•"/>
            </a:pPr>
            <a:r>
              <a:rPr b="0" lang="en-US" sz="2650" spc="-1" strike="noStrike">
                <a:solidFill>
                  <a:srgbClr val="000000"/>
                </a:solidFill>
                <a:latin typeface="Gill Sans MT"/>
              </a:rPr>
              <a:t>Conclusion</a:t>
            </a:r>
            <a:endParaRPr b="0" lang="en-US" sz="265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383040" indent="-383040">
              <a:lnSpc>
                <a:spcPct val="120000"/>
              </a:lnSpc>
              <a:spcBef>
                <a:spcPts val="1341"/>
              </a:spcBef>
              <a:spcAft>
                <a:spcPts val="1341"/>
              </a:spcAft>
              <a:buNone/>
              <a:tabLst>
                <a:tab algn="l" pos="0"/>
              </a:tabLst>
            </a:pPr>
            <a:endParaRPr b="0" lang="en-US" sz="2680" spc="-1" strike="noStrike">
              <a:solidFill>
                <a:srgbClr val="ffffff"/>
              </a:solidFill>
              <a:latin typeface="Calibri"/>
            </a:endParaRPr>
          </a:p>
          <a:p>
            <a:pPr marL="285840" indent="-285840">
              <a:lnSpc>
                <a:spcPct val="120000"/>
              </a:lnSpc>
              <a:spcBef>
                <a:spcPts val="1001"/>
              </a:spcBef>
              <a:spcAft>
                <a:spcPts val="1001"/>
              </a:spcAft>
              <a:buNone/>
              <a:tabLst>
                <a:tab algn="l" pos="0"/>
              </a:tabLst>
            </a:pPr>
            <a:endParaRPr b="0" lang="en-US" sz="2000" spc="-1" strike="noStrike">
              <a:solidFill>
                <a:srgbClr val="ffffff"/>
              </a:solidFill>
              <a:latin typeface="Calibri"/>
            </a:endParaRPr>
          </a:p>
        </p:txBody>
      </p:sp>
      <p:sp>
        <p:nvSpPr>
          <p:cNvPr id="181" name="Arrow: Right 3"/>
          <p:cNvSpPr/>
          <p:nvPr/>
        </p:nvSpPr>
        <p:spPr>
          <a:xfrm rot="10800000">
            <a:off x="8762760" y="1838160"/>
            <a:ext cx="1408680" cy="765360"/>
          </a:xfrm>
          <a:prstGeom prst="rightArrow">
            <a:avLst>
              <a:gd name="adj1" fmla="val 50000"/>
              <a:gd name="adj2" fmla="val 50000"/>
            </a:avLst>
          </a:prstGeom>
          <a:solidFill>
            <a:srgbClr val="4472c4"/>
          </a:solidFill>
          <a:ln cap="rnd">
            <a:solidFill>
              <a:srgbClr val="325490"/>
            </a:solidFill>
            <a:round/>
          </a:ln>
        </p:spPr>
        <p:style>
          <a:lnRef idx="2">
            <a:schemeClr val="accent1">
              <a:shade val="50000"/>
            </a:schemeClr>
          </a:lnRef>
          <a:fillRef idx="1">
            <a:schemeClr val="accent1"/>
          </a:fillRef>
          <a:effectRef idx="0">
            <a:schemeClr val="accent1"/>
          </a:effectRef>
          <a:fontRef idx="minor"/>
        </p:style>
      </p:sp>
      <p:sp>
        <p:nvSpPr>
          <p:cNvPr id="182" name="PlaceHolder 3"/>
          <p:cNvSpPr>
            <a:spLocks noGrp="1"/>
          </p:cNvSpPr>
          <p:nvPr>
            <p:ph type="sldNum" idx="20"/>
          </p:nvPr>
        </p:nvSpPr>
        <p:spPr>
          <a:xfrm>
            <a:off x="11643120" y="647640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000000"/>
                </a:solidFill>
                <a:latin typeface="Calibri"/>
              </a:defRPr>
            </a:lvl1pPr>
          </a:lstStyle>
          <a:p>
            <a:pPr algn="r">
              <a:lnSpc>
                <a:spcPct val="100000"/>
              </a:lnSpc>
              <a:buNone/>
            </a:pPr>
            <a:fld id="{69E048C5-A748-45BF-A0FD-5EBC624D746C}" type="slidenum">
              <a:rPr b="0" lang="en-US" sz="2400" spc="-1" strike="noStrike">
                <a:solidFill>
                  <a:srgbClr val="000000"/>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0">
                                  <p:stCondLst>
                                    <p:cond delay="0"/>
                                  </p:stCondLst>
                                  <p:childTnLst>
                                    <p:set>
                                      <p:cBhvr>
                                        <p:cTn id="44" dur="1" fill="hold">
                                          <p:stCondLst>
                                            <p:cond delay="0"/>
                                          </p:stCondLst>
                                        </p:cTn>
                                        <p:tgtEl>
                                          <p:spTgt spid="181"/>
                                        </p:tgtEl>
                                        <p:attrNameLst>
                                          <p:attrName>style.visibility</p:attrName>
                                        </p:attrNameLst>
                                      </p:cBhvr>
                                      <p:to>
                                        <p:strVal val="visible"/>
                                      </p:to>
                                    </p:set>
                                    <p:animEffect filter="fade" transition="in">
                                      <p:cBhvr additive="repl">
                                        <p:cTn id="45"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83" name="Picture 244" descr=""/>
          <p:cNvPicPr/>
          <p:nvPr/>
        </p:nvPicPr>
        <p:blipFill>
          <a:blip r:embed="rId2"/>
          <a:stretch/>
        </p:blipFill>
        <p:spPr>
          <a:xfrm>
            <a:off x="0" y="0"/>
            <a:ext cx="12188520" cy="6855840"/>
          </a:xfrm>
          <a:prstGeom prst="rect">
            <a:avLst/>
          </a:prstGeom>
          <a:ln w="0">
            <a:noFill/>
          </a:ln>
        </p:spPr>
      </p:pic>
      <p:sp>
        <p:nvSpPr>
          <p:cNvPr id="184" name="Rounded Rectangle 30"/>
          <p:cNvSpPr/>
          <p:nvPr/>
        </p:nvSpPr>
        <p:spPr>
          <a:xfrm>
            <a:off x="660600" y="639000"/>
            <a:ext cx="3398040" cy="5574960"/>
          </a:xfrm>
          <a:prstGeom prst="roundRect">
            <a:avLst>
              <a:gd name="adj" fmla="val 5442"/>
            </a:avLst>
          </a:prstGeom>
          <a:solidFill>
            <a:schemeClr val="tx1"/>
          </a:solidFill>
          <a:ln cap="sq" w="50800">
            <a:solidFill>
              <a:srgbClr val="ffffff"/>
            </a:solidFill>
            <a:miter/>
          </a:ln>
          <a:effectLst>
            <a:outerShdw algn="tl" blurRad="254160" rotWithShape="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185" name="Picture 9"/>
          <p:cNvSpPr/>
          <p:nvPr/>
        </p:nvSpPr>
        <p:spPr>
          <a:xfrm>
            <a:off x="1037520" y="732960"/>
            <a:ext cx="2636280" cy="2636280"/>
          </a:xfrm>
          <a:prstGeom prst="roundRect">
            <a:avLst>
              <a:gd name="adj" fmla="val 5170"/>
            </a:avLst>
          </a:prstGeom>
          <a:blipFill rotWithShape="0">
            <a:blip r:embed="rId3"/>
            <a:srcRect/>
            <a:stretch/>
          </a:blipFill>
          <a:ln w="50800">
            <a:noFill/>
          </a:ln>
        </p:spPr>
        <p:style>
          <a:lnRef idx="0"/>
          <a:fillRef idx="0"/>
          <a:effectRef idx="0"/>
          <a:fontRef idx="minor"/>
        </p:style>
      </p:sp>
      <p:sp>
        <p:nvSpPr>
          <p:cNvPr id="186" name="Picture 8"/>
          <p:cNvSpPr/>
          <p:nvPr/>
        </p:nvSpPr>
        <p:spPr>
          <a:xfrm>
            <a:off x="1037520" y="3484080"/>
            <a:ext cx="2636280" cy="2636280"/>
          </a:xfrm>
          <a:prstGeom prst="roundRect">
            <a:avLst>
              <a:gd name="adj" fmla="val 5170"/>
            </a:avLst>
          </a:prstGeom>
          <a:blipFill rotWithShape="0">
            <a:blip r:embed="rId4"/>
            <a:srcRect/>
            <a:stretch/>
          </a:blipFill>
          <a:ln w="50800">
            <a:noFill/>
          </a:ln>
        </p:spPr>
        <p:style>
          <a:lnRef idx="0"/>
          <a:fillRef idx="0"/>
          <a:effectRef idx="0"/>
          <a:fontRef idx="minor"/>
        </p:style>
      </p:sp>
      <p:sp>
        <p:nvSpPr>
          <p:cNvPr id="187" name="Content Placeholder 6"/>
          <p:cNvSpPr/>
          <p:nvPr/>
        </p:nvSpPr>
        <p:spPr>
          <a:xfrm>
            <a:off x="4478760" y="1586880"/>
            <a:ext cx="4095720" cy="3387600"/>
          </a:xfrm>
          <a:prstGeom prst="rect">
            <a:avLst/>
          </a:prstGeom>
          <a:noFill/>
          <a:ln w="0">
            <a:noFill/>
          </a:ln>
        </p:spPr>
        <p:style>
          <a:lnRef idx="0"/>
          <a:fillRef idx="0"/>
          <a:effectRef idx="0"/>
          <a:fontRef idx="minor"/>
        </p:style>
        <p:txBody>
          <a:bodyPr anchor="ctr">
            <a:normAutofit/>
          </a:bodyPr>
          <a:p>
            <a:pPr indent="-2160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Detection Challenges:</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Viewpoint variation. </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Illumination.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Deformation.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Occlusion.</a:t>
            </a:r>
            <a:endParaRPr b="0" lang="en-US" sz="2400" spc="-1" strike="noStrike">
              <a:latin typeface="Arial"/>
            </a:endParaRPr>
          </a:p>
          <a:p>
            <a:pPr lvl="1" marL="685800" indent="-228600">
              <a:lnSpc>
                <a:spcPct val="100000"/>
              </a:lnSpc>
              <a:spcAft>
                <a:spcPts val="1001"/>
              </a:spcAft>
              <a:buClr>
                <a:srgbClr val="ffffff"/>
              </a:buClr>
              <a:buFont typeface="Arial"/>
              <a:buChar char="•"/>
              <a:tabLst>
                <a:tab algn="l" pos="0"/>
              </a:tabLst>
            </a:pPr>
            <a:r>
              <a:rPr b="0" lang="en-US" sz="2400" spc="-1" strike="noStrike">
                <a:solidFill>
                  <a:srgbClr val="ffffff"/>
                </a:solidFill>
                <a:latin typeface="Calibri"/>
              </a:rPr>
              <a:t>Scale.</a:t>
            </a:r>
            <a:endParaRPr b="0" lang="en-US" sz="2400" spc="-1" strike="noStrike">
              <a:latin typeface="Arial"/>
            </a:endParaRPr>
          </a:p>
        </p:txBody>
      </p:sp>
      <p:sp>
        <p:nvSpPr>
          <p:cNvPr id="188" name="TextBox 3"/>
          <p:cNvSpPr/>
          <p:nvPr/>
        </p:nvSpPr>
        <p:spPr>
          <a:xfrm>
            <a:off x="4909680" y="5136840"/>
            <a:ext cx="6737760" cy="517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ffffff"/>
                </a:solidFill>
                <a:latin typeface="Arial"/>
              </a:rPr>
              <a:t>Szeliski, Richard. </a:t>
            </a:r>
            <a:r>
              <a:rPr b="0" i="1" lang="en-US" sz="1400" spc="-1" strike="noStrike">
                <a:solidFill>
                  <a:srgbClr val="ffffff"/>
                </a:solidFill>
                <a:latin typeface="Arial"/>
              </a:rPr>
              <a:t>Computer vision: algorithms and applications</a:t>
            </a:r>
            <a:r>
              <a:rPr b="0" lang="en-US" sz="1400" spc="-1" strike="noStrike">
                <a:solidFill>
                  <a:srgbClr val="ffffff"/>
                </a:solidFill>
                <a:latin typeface="Arial"/>
              </a:rPr>
              <a:t>. Springer Science &amp; Business Media, 2010.</a:t>
            </a:r>
            <a:endParaRPr b="0" lang="en-US" sz="1400" spc="-1" strike="noStrike">
              <a:latin typeface="Arial"/>
            </a:endParaRPr>
          </a:p>
        </p:txBody>
      </p:sp>
      <p:sp>
        <p:nvSpPr>
          <p:cNvPr id="189" name="PlaceHolder 1"/>
          <p:cNvSpPr/>
          <p:nvPr/>
        </p:nvSpPr>
        <p:spPr>
          <a:xfrm>
            <a:off x="4483440" y="772200"/>
            <a:ext cx="5182920" cy="537480"/>
          </a:xfrm>
          <a:prstGeom prst="rect">
            <a:avLst/>
          </a:prstGeom>
          <a:noFill/>
          <a:ln w="0">
            <a:noFill/>
          </a:ln>
        </p:spPr>
        <p:style>
          <a:lnRef idx="0"/>
          <a:fillRef idx="0"/>
          <a:effectRef idx="0"/>
          <a:fontRef idx="minor"/>
        </p:style>
        <p:txBody>
          <a:bodyPr anchor="t">
            <a:noAutofit/>
          </a:bodyPr>
          <a:p>
            <a:pPr>
              <a:lnSpc>
                <a:spcPct val="90000"/>
              </a:lnSpc>
              <a:buNone/>
            </a:pPr>
            <a:r>
              <a:rPr b="1" lang="en-US" sz="3200" spc="-1" strike="noStrike" cap="all">
                <a:solidFill>
                  <a:srgbClr val="ffffff"/>
                </a:solidFill>
                <a:latin typeface="Gill Sans MT"/>
              </a:rPr>
              <a:t>Problem Statement</a:t>
            </a:r>
            <a:endParaRPr b="0" lang="en-US" sz="3200" spc="-1" strike="noStrike">
              <a:latin typeface="Arial"/>
            </a:endParaRPr>
          </a:p>
        </p:txBody>
      </p:sp>
      <p:sp>
        <p:nvSpPr>
          <p:cNvPr id="190" name="PlaceHolder 1"/>
          <p:cNvSpPr>
            <a:spLocks noGrp="1"/>
          </p:cNvSpPr>
          <p:nvPr>
            <p:ph type="sldNum" idx="21"/>
          </p:nvPr>
        </p:nvSpPr>
        <p:spPr>
          <a:xfrm>
            <a:off x="11643840" y="6473520"/>
            <a:ext cx="550800" cy="377640"/>
          </a:xfrm>
          <a:prstGeom prst="rect">
            <a:avLst/>
          </a:prstGeom>
          <a:noFill/>
          <a:ln w="0">
            <a:noFill/>
          </a:ln>
        </p:spPr>
        <p:txBody>
          <a:bodyPr anchor="ctr">
            <a:noAutofit/>
          </a:bodyPr>
          <a:lstStyle>
            <a:lvl1pPr algn="r">
              <a:lnSpc>
                <a:spcPct val="100000"/>
              </a:lnSpc>
              <a:buNone/>
              <a:defRPr b="0" lang="en-US" sz="2400" spc="-1" strike="noStrike">
                <a:solidFill>
                  <a:srgbClr val="ffffff"/>
                </a:solidFill>
                <a:latin typeface="Calibri"/>
              </a:defRPr>
            </a:lvl1pPr>
          </a:lstStyle>
          <a:p>
            <a:pPr algn="r">
              <a:lnSpc>
                <a:spcPct val="100000"/>
              </a:lnSpc>
              <a:buNone/>
            </a:pPr>
            <a:fld id="{B0782C40-D048-453A-875E-962238BB09F1}" type="slidenum">
              <a:rPr b="0" lang="en-US" sz="2400" spc="-1" strike="noStrike">
                <a:solidFill>
                  <a:srgbClr val="ffffff"/>
                </a:solidFill>
                <a:latin typeface="Calibri"/>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6" dur="indefinite" restart="never" nodeType="tmRoot">
          <p:childTnLst>
            <p:seq>
              <p:cTn id="47" dur="indefinite" nodeType="mainSeq">
                <p:childTnLst>
                  <p:par>
                    <p:cTn id="48" fill="hold">
                      <p:stCondLst>
                        <p:cond delay="indefinite"/>
                      </p:stCondLst>
                      <p:childTnLst>
                        <p:par>
                          <p:cTn id="49" fill="hold">
                            <p:stCondLst>
                              <p:cond delay="0"/>
                            </p:stCondLst>
                            <p:childTnLst>
                              <p:par>
                                <p:cTn id="50" nodeType="clickEffect" fill="hold" presetClass="entr" presetID="10">
                                  <p:stCondLst>
                                    <p:cond delay="0"/>
                                  </p:stCondLst>
                                  <p:childTnLst>
                                    <p:set>
                                      <p:cBhvr>
                                        <p:cTn id="51" dur="1" fill="hold">
                                          <p:stCondLst>
                                            <p:cond delay="0"/>
                                          </p:stCondLst>
                                        </p:cTn>
                                        <p:tgtEl>
                                          <p:spTgt spid="187">
                                            <p:txEl>
                                              <p:pRg st="1" end="1"/>
                                            </p:txEl>
                                          </p:spTgt>
                                        </p:tgtEl>
                                        <p:attrNameLst>
                                          <p:attrName>style.visibility</p:attrName>
                                        </p:attrNameLst>
                                      </p:cBhvr>
                                      <p:to>
                                        <p:strVal val="visible"/>
                                      </p:to>
                                    </p:set>
                                    <p:animEffect filter="fade" transition="in">
                                      <p:cBhvr additive="repl">
                                        <p:cTn id="52" dur="500"/>
                                        <p:tgtEl>
                                          <p:spTgt spid="18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87">
                                            <p:txEl>
                                              <p:pRg st="2" end="2"/>
                                            </p:txEl>
                                          </p:spTgt>
                                        </p:tgtEl>
                                        <p:attrNameLst>
                                          <p:attrName>style.visibility</p:attrName>
                                        </p:attrNameLst>
                                      </p:cBhvr>
                                      <p:to>
                                        <p:strVal val="visible"/>
                                      </p:to>
                                    </p:set>
                                    <p:animEffect filter="fade" transition="in">
                                      <p:cBhvr additive="repl">
                                        <p:cTn id="57" dur="500"/>
                                        <p:tgtEl>
                                          <p:spTgt spid="18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0">
                                  <p:stCondLst>
                                    <p:cond delay="0"/>
                                  </p:stCondLst>
                                  <p:childTnLst>
                                    <p:set>
                                      <p:cBhvr>
                                        <p:cTn id="61" dur="1" fill="hold">
                                          <p:stCondLst>
                                            <p:cond delay="0"/>
                                          </p:stCondLst>
                                        </p:cTn>
                                        <p:tgtEl>
                                          <p:spTgt spid="187">
                                            <p:txEl>
                                              <p:pRg st="3" end="3"/>
                                            </p:txEl>
                                          </p:spTgt>
                                        </p:tgtEl>
                                        <p:attrNameLst>
                                          <p:attrName>style.visibility</p:attrName>
                                        </p:attrNameLst>
                                      </p:cBhvr>
                                      <p:to>
                                        <p:strVal val="visible"/>
                                      </p:to>
                                    </p:set>
                                    <p:animEffect filter="fade" transition="in">
                                      <p:cBhvr additive="repl">
                                        <p:cTn id="62" dur="500"/>
                                        <p:tgtEl>
                                          <p:spTgt spid="18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187">
                                            <p:txEl>
                                              <p:pRg st="4" end="4"/>
                                            </p:txEl>
                                          </p:spTgt>
                                        </p:tgtEl>
                                        <p:attrNameLst>
                                          <p:attrName>style.visibility</p:attrName>
                                        </p:attrNameLst>
                                      </p:cBhvr>
                                      <p:to>
                                        <p:strVal val="visible"/>
                                      </p:to>
                                    </p:set>
                                    <p:animEffect filter="fade" transition="in">
                                      <p:cBhvr additive="repl">
                                        <p:cTn id="67" dur="500"/>
                                        <p:tgtEl>
                                          <p:spTgt spid="187">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187">
                                            <p:txEl>
                                              <p:pRg st="5" end="5"/>
                                            </p:txEl>
                                          </p:spTgt>
                                        </p:tgtEl>
                                        <p:attrNameLst>
                                          <p:attrName>style.visibility</p:attrName>
                                        </p:attrNameLst>
                                      </p:cBhvr>
                                      <p:to>
                                        <p:strVal val="visible"/>
                                      </p:to>
                                    </p:set>
                                    <p:animEffect filter="fade" transition="in">
                                      <p:cBhvr additive="repl">
                                        <p:cTn id="72" dur="500"/>
                                        <p:tgtEl>
                                          <p:spTgt spid="187">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2" presetSubtype="4">
                                  <p:stCondLst>
                                    <p:cond delay="0"/>
                                  </p:stCondLst>
                                  <p:childTnLst>
                                    <p:set>
                                      <p:cBhvr>
                                        <p:cTn id="76" dur="1" fill="hold">
                                          <p:stCondLst>
                                            <p:cond delay="0"/>
                                          </p:stCondLst>
                                        </p:cTn>
                                        <p:tgtEl>
                                          <p:spTgt spid="186"/>
                                        </p:tgtEl>
                                        <p:attrNameLst>
                                          <p:attrName>style.visibility</p:attrName>
                                        </p:attrNameLst>
                                      </p:cBhvr>
                                      <p:to>
                                        <p:strVal val="visible"/>
                                      </p:to>
                                    </p:set>
                                    <p:anim calcmode="lin" valueType="num">
                                      <p:cBhvr additive="repl">
                                        <p:cTn id="77" dur="500" fill="hold"/>
                                        <p:tgtEl>
                                          <p:spTgt spid="186"/>
                                        </p:tgtEl>
                                        <p:attrNameLst>
                                          <p:attrName>ppt_x</p:attrName>
                                        </p:attrNameLst>
                                      </p:cBhvr>
                                      <p:tavLst>
                                        <p:tav tm="0">
                                          <p:val>
                                            <p:strVal val="#ppt_x"/>
                                          </p:val>
                                        </p:tav>
                                        <p:tav tm="100000">
                                          <p:val>
                                            <p:strVal val="#ppt_x"/>
                                          </p:val>
                                        </p:tav>
                                      </p:tavLst>
                                    </p:anim>
                                    <p:anim calcmode="lin" valueType="num">
                                      <p:cBhvr additive="repl">
                                        <p:cTn id="7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2" presetSubtype="4">
                                  <p:stCondLst>
                                    <p:cond delay="0"/>
                                  </p:stCondLst>
                                  <p:childTnLst>
                                    <p:set>
                                      <p:cBhvr>
                                        <p:cTn id="82" dur="1" fill="hold">
                                          <p:stCondLst>
                                            <p:cond delay="0"/>
                                          </p:stCondLst>
                                        </p:cTn>
                                        <p:tgtEl>
                                          <p:spTgt spid="185"/>
                                        </p:tgtEl>
                                        <p:attrNameLst>
                                          <p:attrName>style.visibility</p:attrName>
                                        </p:attrNameLst>
                                      </p:cBhvr>
                                      <p:to>
                                        <p:strVal val="visible"/>
                                      </p:to>
                                    </p:set>
                                    <p:anim calcmode="lin" valueType="num">
                                      <p:cBhvr additive="repl">
                                        <p:cTn id="83" dur="500" fill="hold"/>
                                        <p:tgtEl>
                                          <p:spTgt spid="185"/>
                                        </p:tgtEl>
                                        <p:attrNameLst>
                                          <p:attrName>ppt_x</p:attrName>
                                        </p:attrNameLst>
                                      </p:cBhvr>
                                      <p:tavLst>
                                        <p:tav tm="0">
                                          <p:val>
                                            <p:strVal val="#ppt_x"/>
                                          </p:val>
                                        </p:tav>
                                        <p:tav tm="100000">
                                          <p:val>
                                            <p:strVal val="#ppt_x"/>
                                          </p:val>
                                        </p:tav>
                                      </p:tavLst>
                                    </p:anim>
                                    <p:anim calcmode="lin" valueType="num">
                                      <p:cBhvr additive="repl">
                                        <p:cTn id="84"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Gallery</Template>
  <TotalTime>1421</TotalTime>
  <Application>LibreOffice/7.3.6.2$Linux_X86_64 LibreOffice_project/30$Build-2</Application>
  <AppVersion>15.0000</AppVersion>
  <Words>2118</Words>
  <Paragraphs>259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2022-08-20T15:45:50Z</dcterms:created>
  <dc:creator>mahmoud.zaky189</dc:creator>
  <dc:description/>
  <dc:language>en-US</dc:language>
  <cp:lastModifiedBy/>
  <dcterms:modified xsi:type="dcterms:W3CDTF">2023-04-29T10:01:41Z</dcterms:modified>
  <cp:revision>1491</cp:revision>
  <dc:subject/>
  <dc:title>Multiscale Guided CNN Architecture for COVID-19 Classification from Chest X-Ray Images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17</vt:i4>
  </property>
  <property fmtid="{D5CDD505-2E9C-101B-9397-08002B2CF9AE}" pid="4" name="PresentationFormat">
    <vt:lpwstr>Widescreen</vt:lpwstr>
  </property>
  <property fmtid="{D5CDD505-2E9C-101B-9397-08002B2CF9AE}" pid="5" name="Slides">
    <vt:i4>68</vt:i4>
  </property>
</Properties>
</file>